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3" r:id="rId5"/>
    <p:sldId id="261" r:id="rId6"/>
    <p:sldId id="27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6" r:id="rId15"/>
    <p:sldId id="271" r:id="rId16"/>
    <p:sldId id="272" r:id="rId17"/>
    <p:sldId id="288" r:id="rId18"/>
    <p:sldId id="283" r:id="rId19"/>
    <p:sldId id="277" r:id="rId20"/>
    <p:sldId id="290" r:id="rId21"/>
    <p:sldId id="275" r:id="rId22"/>
    <p:sldId id="278" r:id="rId23"/>
    <p:sldId id="280" r:id="rId24"/>
    <p:sldId id="281" r:id="rId25"/>
    <p:sldId id="284" r:id="rId26"/>
    <p:sldId id="282" r:id="rId27"/>
    <p:sldId id="273" r:id="rId28"/>
    <p:sldId id="274" r:id="rId29"/>
    <p:sldId id="276" r:id="rId30"/>
    <p:sldId id="287" r:id="rId31"/>
    <p:sldId id="289" r:id="rId32"/>
    <p:sldId id="262" r:id="rId33"/>
    <p:sldId id="285" r:id="rId34"/>
    <p:sldId id="258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B"/>
    <a:srgbClr val="E18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3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5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4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0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0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93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4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34876-94EC-4227-AB6C-05CED4FC5DB9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3CB3-5700-4829-8C21-0D81CC7F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tfaits@b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38.png"/><Relationship Id="rId26" Type="http://schemas.openxmlformats.org/officeDocument/2006/relationships/image" Target="../media/image45.jpeg"/><Relationship Id="rId3" Type="http://schemas.openxmlformats.org/officeDocument/2006/relationships/image" Target="../media/image7.png"/><Relationship Id="rId21" Type="http://schemas.openxmlformats.org/officeDocument/2006/relationships/image" Target="../media/image41.gif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7.jpeg"/><Relationship Id="rId25" Type="http://schemas.openxmlformats.org/officeDocument/2006/relationships/image" Target="../media/image44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40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24" Type="http://schemas.openxmlformats.org/officeDocument/2006/relationships/image" Target="../media/image21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43.jpeg"/><Relationship Id="rId28" Type="http://schemas.openxmlformats.org/officeDocument/2006/relationships/image" Target="../media/image47.png"/><Relationship Id="rId10" Type="http://schemas.openxmlformats.org/officeDocument/2006/relationships/image" Target="../media/image14.png"/><Relationship Id="rId19" Type="http://schemas.openxmlformats.org/officeDocument/2006/relationships/image" Target="../media/image39.gif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Relationship Id="rId22" Type="http://schemas.openxmlformats.org/officeDocument/2006/relationships/image" Target="../media/image42.png"/><Relationship Id="rId27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Beyond the amplicon: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advancing metagenomics methods</a:t>
            </a:r>
          </a:p>
        </p:txBody>
      </p:sp>
      <p:pic>
        <p:nvPicPr>
          <p:cNvPr id="2053" name="Picture 5" descr="https://lh6.googleusercontent.com/eS2xAYpZd3cZTQgH0RwjGWp24lAKVbmcGqIfBBCT8dZ4hz8ekVHsWR3zYnGtlppHcQunrZ7pwOxXlOaZCR8RWpY8xdcVLZKxJ9EsLecvsKY9nWRyX3fAOpVvRU8MyQdiG3YVLwuVLusmiUSgxA">
            <a:extLst>
              <a:ext uri="{FF2B5EF4-FFF2-40B4-BE49-F238E27FC236}">
                <a16:creationId xmlns:a16="http://schemas.microsoft.com/office/drawing/2014/main" id="{1F93AA5C-8A2B-E542-93CD-1C049AB6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4" y="4820492"/>
            <a:ext cx="1778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Logo 8-31-12.jpg">
            <a:extLst>
              <a:ext uri="{FF2B5EF4-FFF2-40B4-BE49-F238E27FC236}">
                <a16:creationId xmlns:a16="http://schemas.microsoft.com/office/drawing/2014/main" id="{91F14DCC-9333-3245-8DA1-217F911DB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193" y="4908399"/>
            <a:ext cx="2753614" cy="169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8C37CB-3D63-9749-A38F-DB15B1792A64}"/>
              </a:ext>
            </a:extLst>
          </p:cNvPr>
          <p:cNvSpPr/>
          <p:nvPr/>
        </p:nvSpPr>
        <p:spPr>
          <a:xfrm>
            <a:off x="3048000" y="3838762"/>
            <a:ext cx="6096000" cy="26366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Tyler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Faits</a:t>
            </a:r>
            <a:endParaRPr lang="en-US" sz="1600" dirty="0"/>
          </a:p>
          <a:p>
            <a:pPr algn="ctr">
              <a:spcBef>
                <a:spcPts val="1000"/>
              </a:spcBef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Bioinformatics Program</a:t>
            </a:r>
            <a:endParaRPr lang="en-US" sz="1600" dirty="0"/>
          </a:p>
          <a:p>
            <a:pPr algn="ctr">
              <a:spcBef>
                <a:spcPts val="1000"/>
              </a:spcBef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Section of Computational Biomedicine</a:t>
            </a:r>
            <a:endParaRPr lang="en-US" sz="1600" dirty="0"/>
          </a:p>
          <a:p>
            <a:pPr algn="ctr">
              <a:spcBef>
                <a:spcPts val="1000"/>
              </a:spcBef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October 9, 2018</a:t>
            </a:r>
            <a:endParaRPr lang="en-US" sz="1600" dirty="0"/>
          </a:p>
          <a:p>
            <a:pPr algn="ctr">
              <a:spcBef>
                <a:spcPts val="1000"/>
              </a:spcBef>
            </a:pPr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hlinkClick r:id="rId4"/>
              </a:rPr>
              <a:t>tfaits@bu.edu</a:t>
            </a:r>
            <a:endParaRPr lang="en-US" sz="16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9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0332" y="1711091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0332" y="2092221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6735" y="3122599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8" name="Rectangle 7"/>
          <p:cNvSpPr/>
          <p:nvPr/>
        </p:nvSpPr>
        <p:spPr>
          <a:xfrm>
            <a:off x="6036735" y="3596732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9" name="Rectangle 8"/>
          <p:cNvSpPr/>
          <p:nvPr/>
        </p:nvSpPr>
        <p:spPr>
          <a:xfrm>
            <a:off x="6036735" y="407086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36735" y="454499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6735" y="5019131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36735" y="5493264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15637" y="2996590"/>
            <a:ext cx="3103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Align next read to each centroid in the DB, sequentially</a:t>
            </a:r>
          </a:p>
          <a:p>
            <a:endParaRPr lang="en-US" sz="2000" b="1" dirty="0"/>
          </a:p>
          <a:p>
            <a:r>
              <a:rPr lang="en-US" sz="2000" b="1" dirty="0"/>
              <a:t>If &gt;97% identity, it is assigned to that cluster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0861" y="2115909"/>
            <a:ext cx="306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13404" y="2641600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13404" y="3115733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13404" y="3589866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3404" y="406399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13404" y="4538132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59981" y="1707988"/>
            <a:ext cx="212845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13404" y="501226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3404" y="5486398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6735" y="5960531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37200" y="5953665"/>
            <a:ext cx="44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50019" y="1707988"/>
            <a:ext cx="184617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552692" y="1701847"/>
            <a:ext cx="105841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416295" y="1706411"/>
            <a:ext cx="105841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038600" y="1706411"/>
            <a:ext cx="105841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783664" y="1706411"/>
            <a:ext cx="105841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0332" y="2091998"/>
            <a:ext cx="4673601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9569" y="2030496"/>
            <a:ext cx="87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6735" y="2653810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2" name="Rectangle 1"/>
          <p:cNvSpPr/>
          <p:nvPr/>
        </p:nvSpPr>
        <p:spPr>
          <a:xfrm>
            <a:off x="550333" y="1706411"/>
            <a:ext cx="4673600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59267" y="1730322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OTU_1</a:t>
            </a:r>
          </a:p>
        </p:txBody>
      </p:sp>
    </p:spTree>
    <p:extLst>
      <p:ext uri="{BB962C8B-B14F-4D97-AF65-F5344CB8AC3E}">
        <p14:creationId xmlns:p14="http://schemas.microsoft.com/office/powerpoint/2010/main" val="339054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15637" y="2996590"/>
            <a:ext cx="3103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If no match is found, the read becomes a new centroid for its own OTU</a:t>
            </a:r>
          </a:p>
        </p:txBody>
      </p:sp>
      <p:sp>
        <p:nvSpPr>
          <p:cNvPr id="2" name="Rectangle 1"/>
          <p:cNvSpPr/>
          <p:nvPr/>
        </p:nvSpPr>
        <p:spPr>
          <a:xfrm>
            <a:off x="550333" y="1706411"/>
            <a:ext cx="4673600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5" name="Rectangle 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36735" y="3122599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36735" y="3596732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36735" y="407086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036735" y="454499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36735" y="5019131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6735" y="5493264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13404" y="2641600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613404" y="3115733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13404" y="3589866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13404" y="406399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13404" y="4538132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613404" y="501226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13404" y="5486398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036735" y="5960531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537200" y="5953665"/>
            <a:ext cx="44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36735" y="2653810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-59267" y="1730322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63503" y="2482990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OTU_2</a:t>
            </a:r>
          </a:p>
        </p:txBody>
      </p:sp>
    </p:spTree>
    <p:extLst>
      <p:ext uri="{BB962C8B-B14F-4D97-AF65-F5344CB8AC3E}">
        <p14:creationId xmlns:p14="http://schemas.microsoft.com/office/powerpoint/2010/main" val="132462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6735" y="2660676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8" name="Rectangle 7"/>
          <p:cNvSpPr/>
          <p:nvPr/>
        </p:nvSpPr>
        <p:spPr>
          <a:xfrm>
            <a:off x="6036735" y="3134809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9" name="Rectangle 8"/>
          <p:cNvSpPr/>
          <p:nvPr/>
        </p:nvSpPr>
        <p:spPr>
          <a:xfrm>
            <a:off x="6036735" y="3608942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36735" y="408307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6735" y="455720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36735" y="5031341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13404" y="2653810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13404" y="3127943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3404" y="3602076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13404" y="407620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13404" y="4550342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3404" y="502447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6735" y="549860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37200" y="5491742"/>
            <a:ext cx="44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3932" y="2021425"/>
            <a:ext cx="87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9575" y="4055362"/>
            <a:ext cx="310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Repeat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0332" y="2091153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0331" y="1710194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7000" y="2081277"/>
            <a:ext cx="37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48685" y="1706411"/>
            <a:ext cx="212845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727202" y="1706411"/>
            <a:ext cx="127000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936395" y="1709119"/>
            <a:ext cx="121005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252133" y="1715610"/>
            <a:ext cx="135468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50333" y="1706411"/>
            <a:ext cx="4673600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0332" y="2093487"/>
            <a:ext cx="4673602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59267" y="1730322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63503" y="2482990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OTU_2</a:t>
            </a:r>
          </a:p>
        </p:txBody>
      </p:sp>
    </p:spTree>
    <p:extLst>
      <p:ext uri="{BB962C8B-B14F-4D97-AF65-F5344CB8AC3E}">
        <p14:creationId xmlns:p14="http://schemas.microsoft.com/office/powerpoint/2010/main" val="198651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6735" y="2660676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8" name="Rectangle 7"/>
          <p:cNvSpPr/>
          <p:nvPr/>
        </p:nvSpPr>
        <p:spPr>
          <a:xfrm>
            <a:off x="6036735" y="3134809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9" name="Rectangle 8"/>
          <p:cNvSpPr/>
          <p:nvPr/>
        </p:nvSpPr>
        <p:spPr>
          <a:xfrm>
            <a:off x="6036735" y="3608942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36735" y="408307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6735" y="455720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36735" y="5031341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13404" y="2653810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13404" y="3127943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3404" y="3602076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13404" y="407620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13404" y="4550342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3404" y="502447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6735" y="549860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37200" y="5491742"/>
            <a:ext cx="44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3931" y="2764802"/>
            <a:ext cx="87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9575" y="4055362"/>
            <a:ext cx="310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Repeat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0331" y="2834530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0331" y="1710194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6999" y="2824654"/>
            <a:ext cx="37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49279" y="2472999"/>
            <a:ext cx="212845" cy="717689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39415" y="2463026"/>
            <a:ext cx="110652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752603" y="2463027"/>
            <a:ext cx="304797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255665" y="2464578"/>
            <a:ext cx="135468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50333" y="1706411"/>
            <a:ext cx="4673600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16411" y="2463026"/>
            <a:ext cx="135468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044119" y="2464437"/>
            <a:ext cx="101121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797177" y="2458987"/>
            <a:ext cx="93247" cy="731143"/>
          </a:xfrm>
          <a:prstGeom prst="rect">
            <a:avLst/>
          </a:prstGeom>
          <a:solidFill>
            <a:srgbClr val="E1874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0331" y="2836864"/>
            <a:ext cx="4673602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59267" y="1730322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63503" y="2482990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OTU_2</a:t>
            </a:r>
          </a:p>
        </p:txBody>
      </p:sp>
    </p:spTree>
    <p:extLst>
      <p:ext uri="{BB962C8B-B14F-4D97-AF65-F5344CB8AC3E}">
        <p14:creationId xmlns:p14="http://schemas.microsoft.com/office/powerpoint/2010/main" val="382928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45443" y="3104334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9" name="Rectangle 8"/>
          <p:cNvSpPr/>
          <p:nvPr/>
        </p:nvSpPr>
        <p:spPr>
          <a:xfrm>
            <a:off x="6045443" y="3578467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45443" y="4052600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5443" y="4526733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45443" y="5000866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112" y="3097468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22112" y="3571601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22112" y="4045734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22112" y="45198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22112" y="4994000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45443" y="5468133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45908" y="5461267"/>
            <a:ext cx="44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6639" y="4760430"/>
            <a:ext cx="310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Repeat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0331" y="3240931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0331" y="1710194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50333" y="1706411"/>
            <a:ext cx="4673600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0329" y="3242853"/>
            <a:ext cx="4673602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6045442" y="2650799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22111" y="2643933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59267" y="1730322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63503" y="2482990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-59268" y="3245795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OTU_3</a:t>
            </a:r>
          </a:p>
        </p:txBody>
      </p:sp>
    </p:spTree>
    <p:extLst>
      <p:ext uri="{BB962C8B-B14F-4D97-AF65-F5344CB8AC3E}">
        <p14:creationId xmlns:p14="http://schemas.microsoft.com/office/powerpoint/2010/main" val="333493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36735" y="2660676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9" name="Rectangle 8"/>
          <p:cNvSpPr/>
          <p:nvPr/>
        </p:nvSpPr>
        <p:spPr>
          <a:xfrm>
            <a:off x="6036735" y="3134809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36735" y="3608942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6735" y="408307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36735" y="455720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13404" y="2653810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3404" y="3127943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13404" y="3602076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13404" y="407620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3404" y="4550342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6735" y="502447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37200" y="5017609"/>
            <a:ext cx="44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6639" y="4760430"/>
            <a:ext cx="310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Repeat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0331" y="3240931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0331" y="1710194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50333" y="1706411"/>
            <a:ext cx="4673600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0329" y="3242853"/>
            <a:ext cx="4673602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330" y="2061566"/>
            <a:ext cx="4673602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998" y="2054700"/>
            <a:ext cx="37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90068" y="2009473"/>
            <a:ext cx="87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√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59267" y="1730322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63503" y="2482990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-59268" y="3245795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OTU_3</a:t>
            </a:r>
          </a:p>
        </p:txBody>
      </p:sp>
    </p:spTree>
    <p:extLst>
      <p:ext uri="{BB962C8B-B14F-4D97-AF65-F5344CB8AC3E}">
        <p14:creationId xmlns:p14="http://schemas.microsoft.com/office/powerpoint/2010/main" val="1607875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23931" y="1706411"/>
            <a:ext cx="313269" cy="355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36735" y="2660676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9" name="Rectangle 8"/>
          <p:cNvSpPr/>
          <p:nvPr/>
        </p:nvSpPr>
        <p:spPr>
          <a:xfrm>
            <a:off x="6036735" y="3134809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36735" y="3608942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6735" y="408307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36735" y="455720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13404" y="2653810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3404" y="3127943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13404" y="3602076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13404" y="407620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3404" y="4550342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6735" y="502447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37200" y="5017609"/>
            <a:ext cx="44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3404" y="1565353"/>
            <a:ext cx="2683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Read 4 is now a member of OTU_1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0331" y="3240931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0331" y="1710194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59267" y="1730322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0333" y="1706411"/>
            <a:ext cx="4673600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0329" y="3242853"/>
            <a:ext cx="4673602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07001" y="1731816"/>
            <a:ext cx="37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63503" y="2482990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59268" y="3245795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OTU_3</a:t>
            </a:r>
          </a:p>
        </p:txBody>
      </p:sp>
    </p:spTree>
    <p:extLst>
      <p:ext uri="{BB962C8B-B14F-4D97-AF65-F5344CB8AC3E}">
        <p14:creationId xmlns:p14="http://schemas.microsoft.com/office/powerpoint/2010/main" val="677122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86643" y="2436824"/>
            <a:ext cx="4414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Each read is either assigned to a cluster or becomes a new centroid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0331" y="3240931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0331" y="1710194"/>
            <a:ext cx="4673601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59267" y="1730322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0333" y="1706411"/>
            <a:ext cx="4673600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0329" y="3242853"/>
            <a:ext cx="4673602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50332" y="2472999"/>
            <a:ext cx="4673601" cy="3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63503" y="2482990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59268" y="3245795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0330" y="4015704"/>
            <a:ext cx="4673600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GGGG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23932" y="3242853"/>
            <a:ext cx="433292" cy="355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5,6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23931" y="1709136"/>
            <a:ext cx="433292" cy="355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4,7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223930" y="2475087"/>
            <a:ext cx="433292" cy="355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-55231" y="4036295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23929" y="4016764"/>
            <a:ext cx="433292" cy="355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8849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09142" y="436553"/>
            <a:ext cx="2781300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Metagenomics Study</a:t>
            </a:r>
          </a:p>
        </p:txBody>
      </p:sp>
      <p:sp>
        <p:nvSpPr>
          <p:cNvPr id="5" name="Oval 4"/>
          <p:cNvSpPr/>
          <p:nvPr/>
        </p:nvSpPr>
        <p:spPr>
          <a:xfrm>
            <a:off x="8102502" y="1819760"/>
            <a:ext cx="233362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Whole Genome</a:t>
            </a:r>
          </a:p>
        </p:txBody>
      </p:sp>
      <p:sp>
        <p:nvSpPr>
          <p:cNvPr id="6" name="Oval 5"/>
          <p:cNvSpPr/>
          <p:nvPr/>
        </p:nvSpPr>
        <p:spPr>
          <a:xfrm>
            <a:off x="2144615" y="1943585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Amplicon</a:t>
            </a:r>
          </a:p>
        </p:txBody>
      </p:sp>
      <p:sp>
        <p:nvSpPr>
          <p:cNvPr id="7" name="Oval 6"/>
          <p:cNvSpPr/>
          <p:nvPr/>
        </p:nvSpPr>
        <p:spPr>
          <a:xfrm>
            <a:off x="8000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OUT/Clustering</a:t>
            </a:r>
          </a:p>
        </p:txBody>
      </p:sp>
      <p:sp>
        <p:nvSpPr>
          <p:cNvPr id="8" name="Oval 7"/>
          <p:cNvSpPr/>
          <p:nvPr/>
        </p:nvSpPr>
        <p:spPr>
          <a:xfrm>
            <a:off x="33527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 alignment</a:t>
            </a:r>
          </a:p>
        </p:txBody>
      </p:sp>
      <p:sp>
        <p:nvSpPr>
          <p:cNvPr id="9" name="Oval 8"/>
          <p:cNvSpPr/>
          <p:nvPr/>
        </p:nvSpPr>
        <p:spPr>
          <a:xfrm>
            <a:off x="67817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Biomarkers</a:t>
            </a:r>
          </a:p>
        </p:txBody>
      </p:sp>
      <p:sp>
        <p:nvSpPr>
          <p:cNvPr id="10" name="Oval 9"/>
          <p:cNvSpPr/>
          <p:nvPr/>
        </p:nvSpPr>
        <p:spPr>
          <a:xfrm>
            <a:off x="93344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Full Reference</a:t>
            </a:r>
          </a:p>
        </p:txBody>
      </p:sp>
      <p:sp>
        <p:nvSpPr>
          <p:cNvPr id="11" name="Oval 10"/>
          <p:cNvSpPr/>
          <p:nvPr/>
        </p:nvSpPr>
        <p:spPr>
          <a:xfrm>
            <a:off x="9143998" y="5250400"/>
            <a:ext cx="1366838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Assembly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29911" y="5250400"/>
            <a:ext cx="1366838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Piecemeal</a:t>
            </a:r>
          </a:p>
        </p:txBody>
      </p:sp>
      <p:sp>
        <p:nvSpPr>
          <p:cNvPr id="13" name="Oval 12"/>
          <p:cNvSpPr/>
          <p:nvPr/>
        </p:nvSpPr>
        <p:spPr>
          <a:xfrm>
            <a:off x="3267076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Amplicon DB</a:t>
            </a:r>
          </a:p>
        </p:txBody>
      </p:sp>
      <p:sp>
        <p:nvSpPr>
          <p:cNvPr id="14" name="Oval 13"/>
          <p:cNvSpPr/>
          <p:nvPr/>
        </p:nvSpPr>
        <p:spPr>
          <a:xfrm>
            <a:off x="4857750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Whole genome</a:t>
            </a:r>
          </a:p>
        </p:txBody>
      </p:sp>
      <p:sp>
        <p:nvSpPr>
          <p:cNvPr id="15" name="Oval 14"/>
          <p:cNvSpPr/>
          <p:nvPr/>
        </p:nvSpPr>
        <p:spPr>
          <a:xfrm>
            <a:off x="76201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Reference-based</a:t>
            </a:r>
          </a:p>
        </p:txBody>
      </p:sp>
      <p:sp>
        <p:nvSpPr>
          <p:cNvPr id="16" name="Oval 15"/>
          <p:cNvSpPr/>
          <p:nvPr/>
        </p:nvSpPr>
        <p:spPr>
          <a:xfrm>
            <a:off x="1666875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novo</a:t>
            </a:r>
          </a:p>
        </p:txBody>
      </p:sp>
      <p:pic>
        <p:nvPicPr>
          <p:cNvPr id="5125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5220">
            <a:off x="831055" y="5972069"/>
            <a:ext cx="949841" cy="3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1793449">
            <a:off x="94984" y="5899513"/>
            <a:ext cx="694557" cy="4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lh6.googleusercontent.com/tvl-hDbnBPdBcwEyuNjfyU3aAumN_ljTyKPck1Os1yN4rb0nLI5p4qAVn_HewnbyEsj0UoenNImNIPU2LxDcINNClvoVOxoIJB3HDeuTRfsJzatzd8FDLMSk6_dEXTUEFBgVufw_pf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93" y="4177214"/>
            <a:ext cx="727616" cy="3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https://lh4.googleusercontent.com/Xmyd2IIZEzQH1-bdYRD5OlEUhJ7X0WGGmO86XBpNzj7LS7IBddHk26rw7ln4uhdkXFzvxIWEgST0u3gx3LaRVtslAwdy5B7nyldbykydaq91YDRvKT12Nq04sLBINdfJywMsOQAQjv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93" y="4204008"/>
            <a:ext cx="671339" cy="6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Image result for uclus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6" t="8462" r="35241" b="42587"/>
          <a:stretch/>
        </p:blipFill>
        <p:spPr bwMode="auto">
          <a:xfrm rot="20721451">
            <a:off x="744707" y="3622212"/>
            <a:ext cx="903257" cy="2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Image result for dada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67">
            <a:off x="2331794" y="3637157"/>
            <a:ext cx="811712" cy="2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EGAN6-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842" y="5599496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7641">
            <a:off x="3962045" y="5883525"/>
            <a:ext cx="964151" cy="3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1569137">
            <a:off x="3214082" y="5896858"/>
            <a:ext cx="705020" cy="4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static.pubmed.gov/portal/portal3rc.fcgi/4156957/img/3361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 bwMode="auto">
          <a:xfrm>
            <a:off x="5189732" y="6000138"/>
            <a:ext cx="847227" cy="3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MEGAN6-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085">
            <a:off x="11719545" y="5293010"/>
            <a:ext cx="377424" cy="3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 rot="20662609">
            <a:off x="10525576" y="5355151"/>
            <a:ext cx="1179451" cy="271274"/>
            <a:chOff x="4676776" y="2802402"/>
            <a:chExt cx="952499" cy="219075"/>
          </a:xfrm>
        </p:grpSpPr>
        <p:sp>
          <p:nvSpPr>
            <p:cNvPr id="41" name="Rectangle 40"/>
            <p:cNvSpPr/>
            <p:nvPr/>
          </p:nvSpPr>
          <p:spPr>
            <a:xfrm>
              <a:off x="4676776" y="2802402"/>
              <a:ext cx="952499" cy="19797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19" descr="https://www.mg-rast.org/images/MGRAST_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64" y="2802402"/>
              <a:ext cx="861148" cy="21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/>
          <p:cNvSpPr/>
          <p:nvPr/>
        </p:nvSpPr>
        <p:spPr>
          <a:xfrm>
            <a:off x="9386556" y="5994838"/>
            <a:ext cx="847726" cy="243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MEGAHIT</a:t>
            </a:r>
          </a:p>
        </p:txBody>
      </p:sp>
      <p:pic>
        <p:nvPicPr>
          <p:cNvPr id="5145" name="Picture 25" descr="https://bitbucket.org/repo/49y6o9/images/2814622477-biobakery_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6876">
            <a:off x="6957627" y="4242002"/>
            <a:ext cx="1041895" cy="41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https://ccb.jhu.edu/software/kraken/kraken-logo-t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0" b="33442"/>
          <a:stretch/>
        </p:blipFill>
        <p:spPr bwMode="auto">
          <a:xfrm>
            <a:off x="10955626" y="5969549"/>
            <a:ext cx="903233" cy="2686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5149" name="Picture 29" descr="Image result for metaphla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3466">
            <a:off x="8325855" y="4171338"/>
            <a:ext cx="552831" cy="5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static.pubmed.gov/portal/portal3rc.fcgi/4156957/img/3361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 bwMode="auto">
          <a:xfrm rot="20908352">
            <a:off x="10910556" y="4191516"/>
            <a:ext cx="802076" cy="35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https://lh6.googleusercontent.com/tvl-hDbnBPdBcwEyuNjfyU3aAumN_ljTyKPck1Os1yN4rb0nLI5p4qAVn_HewnbyEsj0UoenNImNIPU2LxDcINNClvoVOxoIJB3HDeuTRfsJzatzd8FDLMSk6_dEXTUEFBgVufw_pf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72" y="2156240"/>
            <a:ext cx="686480" cy="3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1" descr="https://lh4.googleusercontent.com/Xmyd2IIZEzQH1-bdYRD5OlEUhJ7X0WGGmO86XBpNzj7LS7IBddHk26rw7ln4uhdkXFzvxIWEgST0u3gx3LaRVtslAwdy5B7nyldbykydaq91YDRvKT12Nq04sLBINdfJywMsOQAQjv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43" y="1965739"/>
            <a:ext cx="633385" cy="6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RD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59" y="2584924"/>
            <a:ext cx="708711" cy="5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" idx="3"/>
            <a:endCxn id="6" idx="7"/>
          </p:cNvCxnSpPr>
          <p:nvPr/>
        </p:nvCxnSpPr>
        <p:spPr>
          <a:xfrm flipH="1">
            <a:off x="4152749" y="1314603"/>
            <a:ext cx="563705" cy="7796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" idx="5"/>
          </p:cNvCxnSpPr>
          <p:nvPr/>
        </p:nvCxnSpPr>
        <p:spPr>
          <a:xfrm>
            <a:off x="6683130" y="1314603"/>
            <a:ext cx="1529537" cy="779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</p:cNvCxnSpPr>
          <p:nvPr/>
        </p:nvCxnSpPr>
        <p:spPr>
          <a:xfrm flipH="1">
            <a:off x="2144615" y="2821635"/>
            <a:ext cx="344541" cy="71844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" idx="5"/>
          </p:cNvCxnSpPr>
          <p:nvPr/>
        </p:nvCxnSpPr>
        <p:spPr>
          <a:xfrm>
            <a:off x="4152749" y="2821635"/>
            <a:ext cx="236941" cy="7330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7" idx="3"/>
            <a:endCxn id="15" idx="0"/>
          </p:cNvCxnSpPr>
          <p:nvPr/>
        </p:nvCxnSpPr>
        <p:spPr>
          <a:xfrm flipH="1">
            <a:off x="819151" y="4418134"/>
            <a:ext cx="325488" cy="8322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16" idx="0"/>
          </p:cNvCxnSpPr>
          <p:nvPr/>
        </p:nvCxnSpPr>
        <p:spPr>
          <a:xfrm>
            <a:off x="2316885" y="4514168"/>
            <a:ext cx="92940" cy="7362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13" idx="0"/>
          </p:cNvCxnSpPr>
          <p:nvPr/>
        </p:nvCxnSpPr>
        <p:spPr>
          <a:xfrm flipH="1">
            <a:off x="4010026" y="4555255"/>
            <a:ext cx="261193" cy="69514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31847" y="4555227"/>
            <a:ext cx="278327" cy="7510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0818771" y="4555227"/>
            <a:ext cx="272322" cy="7510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10030778" y="4566670"/>
            <a:ext cx="238805" cy="7027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 rot="1319335">
            <a:off x="3228672" y="4215940"/>
            <a:ext cx="1178285" cy="307678"/>
            <a:chOff x="3262440" y="3023522"/>
            <a:chExt cx="862784" cy="225293"/>
          </a:xfrm>
        </p:grpSpPr>
        <p:pic>
          <p:nvPicPr>
            <p:cNvPr id="5141" name="Picture 21" descr="https://lh6.googleusercontent.com/uEewJwZeOg048pwQ6fnyT8Dk3LJv0UlZ4S9BanH5CkEI9lHOmR2tDRKWUOrtp_H6sxjU4RuuhSx8vSLUEzhJec3Dfpau6NngIPcbii4vw7PbxOWnAgQ44nwYwbz2bDshNEGZSRZ1Mf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3" t="37778" r="12610" b="24108"/>
            <a:stretch/>
          </p:blipFill>
          <p:spPr bwMode="auto">
            <a:xfrm>
              <a:off x="3329864" y="3023522"/>
              <a:ext cx="795360" cy="22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262440" y="3049021"/>
              <a:ext cx="824558" cy="1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PathoScope</a:t>
              </a:r>
              <a:endParaRPr lang="en-US" sz="1100" dirty="0"/>
            </a:p>
          </p:txBody>
        </p:sp>
      </p:grpSp>
      <p:grpSp>
        <p:nvGrpSpPr>
          <p:cNvPr id="20" name="Group 19"/>
          <p:cNvGrpSpPr/>
          <p:nvPr/>
        </p:nvGrpSpPr>
        <p:grpSpPr>
          <a:xfrm rot="20662609">
            <a:off x="4741561" y="4235861"/>
            <a:ext cx="1300807" cy="299186"/>
            <a:chOff x="4676776" y="2802402"/>
            <a:chExt cx="952499" cy="219075"/>
          </a:xfrm>
        </p:grpSpPr>
        <p:sp>
          <p:nvSpPr>
            <p:cNvPr id="19" name="Rectangle 18"/>
            <p:cNvSpPr/>
            <p:nvPr/>
          </p:nvSpPr>
          <p:spPr>
            <a:xfrm>
              <a:off x="4676776" y="2802402"/>
              <a:ext cx="952499" cy="19797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39" name="Picture 19" descr="https://www.mg-rast.org/images/MGRAST_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64" y="2802402"/>
              <a:ext cx="861148" cy="21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 rot="1319335">
            <a:off x="9243097" y="4259413"/>
            <a:ext cx="1178285" cy="307678"/>
            <a:chOff x="3262440" y="3023522"/>
            <a:chExt cx="862784" cy="225293"/>
          </a:xfrm>
        </p:grpSpPr>
        <p:pic>
          <p:nvPicPr>
            <p:cNvPr id="81" name="Picture 21" descr="https://lh6.googleusercontent.com/uEewJwZeOg048pwQ6fnyT8Dk3LJv0UlZ4S9BanH5CkEI9lHOmR2tDRKWUOrtp_H6sxjU4RuuhSx8vSLUEzhJec3Dfpau6NngIPcbii4vw7PbxOWnAgQ44nwYwbz2bDshNEGZSRZ1Mf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3" t="37778" r="12610" b="24108"/>
            <a:stretch/>
          </p:blipFill>
          <p:spPr bwMode="auto">
            <a:xfrm>
              <a:off x="3329864" y="3023522"/>
              <a:ext cx="795360" cy="22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3262440" y="3049021"/>
              <a:ext cx="824558" cy="1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PathoScope</a:t>
              </a:r>
              <a:endParaRPr lang="en-US" sz="1100" dirty="0"/>
            </a:p>
          </p:txBody>
        </p:sp>
      </p:grpSp>
      <p:cxnSp>
        <p:nvCxnSpPr>
          <p:cNvPr id="83" name="Straight Arrow Connector 82"/>
          <p:cNvCxnSpPr>
            <a:stCxn id="5" idx="3"/>
            <a:endCxn id="9" idx="0"/>
          </p:cNvCxnSpPr>
          <p:nvPr/>
        </p:nvCxnSpPr>
        <p:spPr>
          <a:xfrm flipH="1">
            <a:off x="7958136" y="2697810"/>
            <a:ext cx="486117" cy="84227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9956800" y="2727276"/>
            <a:ext cx="323353" cy="7948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15" descr="Image result for dada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67">
            <a:off x="2328651" y="5431062"/>
            <a:ext cx="811712" cy="2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Image result for integrated microbial genome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8208">
            <a:off x="4747717" y="3444690"/>
            <a:ext cx="323293" cy="3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Image result for PathoSystems Resource Integration Cent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955">
            <a:off x="9285978" y="1563646"/>
            <a:ext cx="715342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4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215" y="677379"/>
            <a:ext cx="517160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en-US" altLang="en-US" sz="4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Phylotyping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Image result for operational taxonomic un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687" y="726663"/>
            <a:ext cx="1990579" cy="14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ADD3B8-B676-974A-A496-DD5A3F51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736" y="4612720"/>
            <a:ext cx="2260600" cy="97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F0C8D-1946-034C-9384-3983F1869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2" y="1784733"/>
            <a:ext cx="7203190" cy="43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2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frontiersin.org/files/Articles/155161/fgene-06-00348-HTML/image_m/fgene-06-00348-g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2192000" cy="61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591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BEF945-F358-6546-87D1-C22DE06E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52" y="2487632"/>
            <a:ext cx="5799696" cy="18827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E224AD-BD7D-164F-80A5-93D57D157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215" y="677379"/>
            <a:ext cx="642515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Ambiguous alignments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7215" y="677379"/>
            <a:ext cx="1122454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 ambiguous alignments appear?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Image result for phylogenetic dendro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0" b="7884"/>
          <a:stretch/>
        </p:blipFill>
        <p:spPr bwMode="auto">
          <a:xfrm rot="5400000">
            <a:off x="4112729" y="859552"/>
            <a:ext cx="3760611" cy="781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4109720" y="5433315"/>
            <a:ext cx="2319867" cy="14246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79520" y="4786984"/>
            <a:ext cx="159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Low-diversity clade</a:t>
            </a:r>
          </a:p>
        </p:txBody>
      </p:sp>
      <p:sp>
        <p:nvSpPr>
          <p:cNvPr id="7" name="Rectangle 6"/>
          <p:cNvSpPr/>
          <p:nvPr/>
        </p:nvSpPr>
        <p:spPr>
          <a:xfrm>
            <a:off x="3545114" y="1534421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3900714" y="1534421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7479" y="1534421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59653" y="1534421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6627" y="1534421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1556" y="1534421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64781" y="1534421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6471" y="1534421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22679" y="1534421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92663" y="1534421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5259" y="1534421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32392" y="1534421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75956" y="1534421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45114" y="194597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00714" y="194597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77479" y="194597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59653" y="194597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96627" y="194597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31556" y="194597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64781" y="194597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26471" y="194597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22679" y="194597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492663" y="194597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85259" y="194597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32392" y="194597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75956" y="194597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545114" y="235005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00714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7479" y="235005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59653" y="235005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96627" y="235005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131556" y="235005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64781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626471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722679" y="235005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92663" y="235005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85259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432392" y="235005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775956" y="235005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66633" y="194597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64785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8" name="Rectangle 7"/>
          <p:cNvSpPr/>
          <p:nvPr/>
        </p:nvSpPr>
        <p:spPr>
          <a:xfrm>
            <a:off x="5304286" y="1461082"/>
            <a:ext cx="486912" cy="134789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080405" y="1534421"/>
            <a:ext cx="10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086218" y="1900570"/>
            <a:ext cx="10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078990" y="2304650"/>
            <a:ext cx="10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3</a:t>
            </a:r>
          </a:p>
        </p:txBody>
      </p:sp>
    </p:spTree>
    <p:extLst>
      <p:ext uri="{BB962C8B-B14F-4D97-AF65-F5344CB8AC3E}">
        <p14:creationId xmlns:p14="http://schemas.microsoft.com/office/powerpoint/2010/main" val="258192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7215" y="677379"/>
            <a:ext cx="1122454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 ambiguous alignments appear?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45114" y="1534421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3900714" y="1534421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7479" y="1534421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59653" y="1534421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6627" y="1534421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31556" y="1534421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64781" y="1534421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6471" y="1534421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22679" y="1534421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92663" y="1534421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5259" y="1534421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32392" y="1534421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75956" y="1534421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45114" y="194597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00714" y="194597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77479" y="194597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59653" y="194597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96627" y="194597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31556" y="194597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64781" y="194597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26471" y="194597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22679" y="194597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492663" y="194597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85259" y="194597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32392" y="194597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75956" y="194597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545114" y="235005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00714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7479" y="235005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359653" y="235005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96627" y="235005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131556" y="235005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64781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626471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722679" y="235005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92663" y="2350050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85259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432392" y="235005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775956" y="2350050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66633" y="1945970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64785" y="2350050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080405" y="1534421"/>
            <a:ext cx="10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086218" y="1900570"/>
            <a:ext cx="10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078990" y="2304650"/>
            <a:ext cx="10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552342" y="2936488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907942" y="2936488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84707" y="2936488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366881" y="2936488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003855" y="2936488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138784" y="2936488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272009" y="2936488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633699" y="2936488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29907" y="2936488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499891" y="2936488"/>
            <a:ext cx="355600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092487" y="2936488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439620" y="2936488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783184" y="2936488"/>
            <a:ext cx="355600" cy="355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372013" y="2936488"/>
            <a:ext cx="355600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32709" y="2929622"/>
            <a:ext cx="160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 read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791651" y="2936488"/>
            <a:ext cx="355600" cy="355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719009" y="1446821"/>
            <a:ext cx="486912" cy="19146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04286" y="1461082"/>
            <a:ext cx="486912" cy="18994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60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1783" y="2342606"/>
            <a:ext cx="9509760" cy="3744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>
            <a:stCxn id="4" idx="3"/>
            <a:endCxn id="4" idx="1"/>
          </p:cNvCxnSpPr>
          <p:nvPr/>
        </p:nvCxnSpPr>
        <p:spPr>
          <a:xfrm flipH="1">
            <a:off x="1201783" y="2529840"/>
            <a:ext cx="9509760" cy="12700"/>
          </a:xfrm>
          <a:prstGeom prst="curvedConnector5">
            <a:avLst>
              <a:gd name="adj1" fmla="val -3869"/>
              <a:gd name="adj2" fmla="val 4782858"/>
              <a:gd name="adj3" fmla="val 104144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01783" y="4802777"/>
            <a:ext cx="9509760" cy="3744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13" idx="3"/>
            <a:endCxn id="13" idx="1"/>
          </p:cNvCxnSpPr>
          <p:nvPr/>
        </p:nvCxnSpPr>
        <p:spPr>
          <a:xfrm flipH="1">
            <a:off x="1201783" y="4990011"/>
            <a:ext cx="9509760" cy="12700"/>
          </a:xfrm>
          <a:prstGeom prst="curvedConnector5">
            <a:avLst>
              <a:gd name="adj1" fmla="val -3869"/>
              <a:gd name="adj2" fmla="val 4782858"/>
              <a:gd name="adj3" fmla="val 104144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27215" y="677379"/>
            <a:ext cx="756008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Oversight in 16S databases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6480" y="2342606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87486" y="2342606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74720" y="2342606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52605" y="2342606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70275" y="2342606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11234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80709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67349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47359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665029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53194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64034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9062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786950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389327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299959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70068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79765" y="3528558"/>
            <a:ext cx="5407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Different species have different copy numbers of 16S rDNA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84670" y="1526664"/>
            <a:ext cx="86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16S gene</a:t>
            </a:r>
          </a:p>
        </p:txBody>
      </p:sp>
      <p:cxnSp>
        <p:nvCxnSpPr>
          <p:cNvPr id="36" name="Straight Arrow Connector 35"/>
          <p:cNvCxnSpPr>
            <a:stCxn id="34" idx="1"/>
            <a:endCxn id="16" idx="0"/>
          </p:cNvCxnSpPr>
          <p:nvPr/>
        </p:nvCxnSpPr>
        <p:spPr>
          <a:xfrm flipH="1">
            <a:off x="2360023" y="1680553"/>
            <a:ext cx="3424647" cy="662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4" idx="1"/>
            <a:endCxn id="17" idx="0"/>
          </p:cNvCxnSpPr>
          <p:nvPr/>
        </p:nvCxnSpPr>
        <p:spPr>
          <a:xfrm flipH="1">
            <a:off x="3331029" y="1680553"/>
            <a:ext cx="2453641" cy="662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1"/>
            <a:endCxn id="18" idx="0"/>
          </p:cNvCxnSpPr>
          <p:nvPr/>
        </p:nvCxnSpPr>
        <p:spPr>
          <a:xfrm flipH="1">
            <a:off x="3518263" y="1680553"/>
            <a:ext cx="2266407" cy="662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2"/>
            <a:endCxn id="19" idx="0"/>
          </p:cNvCxnSpPr>
          <p:nvPr/>
        </p:nvCxnSpPr>
        <p:spPr>
          <a:xfrm flipH="1">
            <a:off x="6196148" y="1834441"/>
            <a:ext cx="22862" cy="508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4" idx="3"/>
            <a:endCxn id="20" idx="0"/>
          </p:cNvCxnSpPr>
          <p:nvPr/>
        </p:nvCxnSpPr>
        <p:spPr>
          <a:xfrm>
            <a:off x="6653349" y="1680553"/>
            <a:ext cx="2660469" cy="6620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644244" y="6123503"/>
            <a:ext cx="86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16S gene</a:t>
            </a:r>
          </a:p>
        </p:txBody>
      </p:sp>
      <p:cxnSp>
        <p:nvCxnSpPr>
          <p:cNvPr id="51" name="Straight Arrow Connector 50"/>
          <p:cNvCxnSpPr>
            <a:stCxn id="50" idx="3"/>
            <a:endCxn id="30" idx="2"/>
          </p:cNvCxnSpPr>
          <p:nvPr/>
        </p:nvCxnSpPr>
        <p:spPr>
          <a:xfrm flipV="1">
            <a:off x="6510748" y="5177245"/>
            <a:ext cx="3922122" cy="1100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3"/>
            <a:endCxn id="29" idx="2"/>
          </p:cNvCxnSpPr>
          <p:nvPr/>
        </p:nvCxnSpPr>
        <p:spPr>
          <a:xfrm flipV="1">
            <a:off x="6510748" y="5177245"/>
            <a:ext cx="2319745" cy="1100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3"/>
            <a:endCxn id="25" idx="2"/>
          </p:cNvCxnSpPr>
          <p:nvPr/>
        </p:nvCxnSpPr>
        <p:spPr>
          <a:xfrm flipV="1">
            <a:off x="6510748" y="5177245"/>
            <a:ext cx="2197824" cy="1100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0"/>
            <a:endCxn id="24" idx="2"/>
          </p:cNvCxnSpPr>
          <p:nvPr/>
        </p:nvCxnSpPr>
        <p:spPr>
          <a:xfrm flipH="1" flipV="1">
            <a:off x="5590902" y="5177245"/>
            <a:ext cx="486594" cy="946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0"/>
            <a:endCxn id="28" idx="2"/>
          </p:cNvCxnSpPr>
          <p:nvPr/>
        </p:nvCxnSpPr>
        <p:spPr>
          <a:xfrm flipV="1">
            <a:off x="6077496" y="5177245"/>
            <a:ext cx="75109" cy="946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0" idx="0"/>
            <a:endCxn id="31" idx="2"/>
          </p:cNvCxnSpPr>
          <p:nvPr/>
        </p:nvCxnSpPr>
        <p:spPr>
          <a:xfrm flipV="1">
            <a:off x="6077496" y="5177245"/>
            <a:ext cx="1266006" cy="946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0" idx="1"/>
            <a:endCxn id="32" idx="2"/>
          </p:cNvCxnSpPr>
          <p:nvPr/>
        </p:nvCxnSpPr>
        <p:spPr>
          <a:xfrm flipH="1" flipV="1">
            <a:off x="3313611" y="5177245"/>
            <a:ext cx="2330633" cy="1100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0" idx="0"/>
            <a:endCxn id="27" idx="2"/>
          </p:cNvCxnSpPr>
          <p:nvPr/>
        </p:nvCxnSpPr>
        <p:spPr>
          <a:xfrm flipH="1" flipV="1">
            <a:off x="5107577" y="5177245"/>
            <a:ext cx="969919" cy="946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0" idx="1"/>
            <a:endCxn id="23" idx="2"/>
          </p:cNvCxnSpPr>
          <p:nvPr/>
        </p:nvCxnSpPr>
        <p:spPr>
          <a:xfrm flipH="1" flipV="1">
            <a:off x="4410892" y="5177245"/>
            <a:ext cx="1233352" cy="1100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0" idx="1"/>
            <a:endCxn id="22" idx="2"/>
          </p:cNvCxnSpPr>
          <p:nvPr/>
        </p:nvCxnSpPr>
        <p:spPr>
          <a:xfrm flipH="1" flipV="1">
            <a:off x="4624252" y="5177245"/>
            <a:ext cx="1019992" cy="1100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1"/>
            <a:endCxn id="26" idx="2"/>
          </p:cNvCxnSpPr>
          <p:nvPr/>
        </p:nvCxnSpPr>
        <p:spPr>
          <a:xfrm flipH="1" flipV="1">
            <a:off x="2196737" y="5177245"/>
            <a:ext cx="3447507" cy="1100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0" idx="1"/>
            <a:endCxn id="21" idx="2"/>
          </p:cNvCxnSpPr>
          <p:nvPr/>
        </p:nvCxnSpPr>
        <p:spPr>
          <a:xfrm flipH="1" flipV="1">
            <a:off x="1754777" y="5177245"/>
            <a:ext cx="3889467" cy="1100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85" y="590660"/>
            <a:ext cx="2014223" cy="80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21558229">
            <a:off x="8476175" y="684822"/>
            <a:ext cx="1229563" cy="7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75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1783" y="2342606"/>
            <a:ext cx="9509760" cy="3744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>
            <a:stCxn id="4" idx="3"/>
            <a:endCxn id="4" idx="1"/>
          </p:cNvCxnSpPr>
          <p:nvPr/>
        </p:nvCxnSpPr>
        <p:spPr>
          <a:xfrm flipH="1">
            <a:off x="1201783" y="2529840"/>
            <a:ext cx="9509760" cy="12700"/>
          </a:xfrm>
          <a:prstGeom prst="curvedConnector5">
            <a:avLst>
              <a:gd name="adj1" fmla="val -3869"/>
              <a:gd name="adj2" fmla="val 4782858"/>
              <a:gd name="adj3" fmla="val 104144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01783" y="4802777"/>
            <a:ext cx="9509760" cy="3744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13" idx="3"/>
            <a:endCxn id="13" idx="1"/>
          </p:cNvCxnSpPr>
          <p:nvPr/>
        </p:nvCxnSpPr>
        <p:spPr>
          <a:xfrm flipH="1">
            <a:off x="1201783" y="4990011"/>
            <a:ext cx="9509760" cy="12700"/>
          </a:xfrm>
          <a:prstGeom prst="curvedConnector5">
            <a:avLst>
              <a:gd name="adj1" fmla="val -3869"/>
              <a:gd name="adj2" fmla="val 4782858"/>
              <a:gd name="adj3" fmla="val 104144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27215" y="677379"/>
            <a:ext cx="756008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Oversight in 16S databases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6480" y="2342606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87486" y="2342606"/>
            <a:ext cx="87086" cy="374468"/>
          </a:xfrm>
          <a:prstGeom prst="rect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74720" y="2342606"/>
            <a:ext cx="87086" cy="374468"/>
          </a:xfrm>
          <a:prstGeom prst="rect">
            <a:avLst/>
          </a:prstGeom>
          <a:solidFill>
            <a:srgbClr val="0070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52605" y="2342606"/>
            <a:ext cx="87086" cy="374468"/>
          </a:xfrm>
          <a:prstGeom prst="rect">
            <a:avLst/>
          </a:prstGeom>
          <a:solidFill>
            <a:srgbClr val="7030A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70275" y="2342606"/>
            <a:ext cx="87086" cy="374468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11234" y="4802777"/>
            <a:ext cx="87086" cy="374468"/>
          </a:xfrm>
          <a:prstGeom prst="rect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80709" y="4802777"/>
            <a:ext cx="87086" cy="37446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67349" y="4802777"/>
            <a:ext cx="87086" cy="374468"/>
          </a:xfrm>
          <a:prstGeom prst="rect">
            <a:avLst/>
          </a:prstGeom>
          <a:solidFill>
            <a:srgbClr val="7030A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47359" y="4802777"/>
            <a:ext cx="87086" cy="3744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665029" y="4802777"/>
            <a:ext cx="87086" cy="374468"/>
          </a:xfrm>
          <a:prstGeom prst="rect">
            <a:avLst/>
          </a:prstGeom>
          <a:solidFill>
            <a:srgbClr val="0070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53194" y="4802777"/>
            <a:ext cx="87086" cy="374468"/>
          </a:xfrm>
          <a:prstGeom prst="rec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64034" y="4802777"/>
            <a:ext cx="87086" cy="37446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9062" y="4802777"/>
            <a:ext cx="87086" cy="37446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786950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389327" y="4802777"/>
            <a:ext cx="87086" cy="374468"/>
          </a:xfrm>
          <a:prstGeom prst="rect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299959" y="4802777"/>
            <a:ext cx="87086" cy="374468"/>
          </a:xfrm>
          <a:prstGeom prst="rect">
            <a:avLst/>
          </a:prstGeom>
          <a:solidFill>
            <a:srgbClr val="FF8B8B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70068" y="4802777"/>
            <a:ext cx="87086" cy="3744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79765" y="3528558"/>
            <a:ext cx="695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…and each copy has a unique sequence!</a:t>
            </a:r>
          </a:p>
        </p:txBody>
      </p:sp>
      <p:pic>
        <p:nvPicPr>
          <p:cNvPr id="34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85" y="590660"/>
            <a:ext cx="2014223" cy="80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21558229">
            <a:off x="8476175" y="684822"/>
            <a:ext cx="1229563" cy="7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730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09142" y="436553"/>
            <a:ext cx="2781300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Metagenomics Study</a:t>
            </a:r>
          </a:p>
        </p:txBody>
      </p:sp>
      <p:sp>
        <p:nvSpPr>
          <p:cNvPr id="5" name="Oval 4"/>
          <p:cNvSpPr/>
          <p:nvPr/>
        </p:nvSpPr>
        <p:spPr>
          <a:xfrm>
            <a:off x="8102502" y="1819760"/>
            <a:ext cx="233362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Whole Genome</a:t>
            </a:r>
          </a:p>
        </p:txBody>
      </p:sp>
      <p:sp>
        <p:nvSpPr>
          <p:cNvPr id="6" name="Oval 5"/>
          <p:cNvSpPr/>
          <p:nvPr/>
        </p:nvSpPr>
        <p:spPr>
          <a:xfrm>
            <a:off x="2144615" y="1943585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Amplicon</a:t>
            </a:r>
          </a:p>
        </p:txBody>
      </p:sp>
      <p:sp>
        <p:nvSpPr>
          <p:cNvPr id="7" name="Oval 6"/>
          <p:cNvSpPr/>
          <p:nvPr/>
        </p:nvSpPr>
        <p:spPr>
          <a:xfrm>
            <a:off x="8000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OUT/Clustering</a:t>
            </a:r>
          </a:p>
        </p:txBody>
      </p:sp>
      <p:sp>
        <p:nvSpPr>
          <p:cNvPr id="8" name="Oval 7"/>
          <p:cNvSpPr/>
          <p:nvPr/>
        </p:nvSpPr>
        <p:spPr>
          <a:xfrm>
            <a:off x="33527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 alignment</a:t>
            </a:r>
          </a:p>
        </p:txBody>
      </p:sp>
      <p:sp>
        <p:nvSpPr>
          <p:cNvPr id="9" name="Oval 8"/>
          <p:cNvSpPr/>
          <p:nvPr/>
        </p:nvSpPr>
        <p:spPr>
          <a:xfrm>
            <a:off x="67817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Biomarkers</a:t>
            </a:r>
          </a:p>
        </p:txBody>
      </p:sp>
      <p:sp>
        <p:nvSpPr>
          <p:cNvPr id="10" name="Oval 9"/>
          <p:cNvSpPr/>
          <p:nvPr/>
        </p:nvSpPr>
        <p:spPr>
          <a:xfrm>
            <a:off x="93344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Full Reference</a:t>
            </a:r>
          </a:p>
        </p:txBody>
      </p:sp>
      <p:sp>
        <p:nvSpPr>
          <p:cNvPr id="11" name="Oval 10"/>
          <p:cNvSpPr/>
          <p:nvPr/>
        </p:nvSpPr>
        <p:spPr>
          <a:xfrm>
            <a:off x="9143998" y="5250400"/>
            <a:ext cx="1366838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Assembly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29911" y="5250400"/>
            <a:ext cx="1366838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Piecemeal</a:t>
            </a:r>
          </a:p>
        </p:txBody>
      </p:sp>
      <p:sp>
        <p:nvSpPr>
          <p:cNvPr id="13" name="Oval 12"/>
          <p:cNvSpPr/>
          <p:nvPr/>
        </p:nvSpPr>
        <p:spPr>
          <a:xfrm>
            <a:off x="3267076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Amplicon DB</a:t>
            </a:r>
          </a:p>
        </p:txBody>
      </p:sp>
      <p:sp>
        <p:nvSpPr>
          <p:cNvPr id="14" name="Oval 13"/>
          <p:cNvSpPr/>
          <p:nvPr/>
        </p:nvSpPr>
        <p:spPr>
          <a:xfrm>
            <a:off x="4857750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Whole genome</a:t>
            </a:r>
          </a:p>
        </p:txBody>
      </p:sp>
      <p:sp>
        <p:nvSpPr>
          <p:cNvPr id="15" name="Oval 14"/>
          <p:cNvSpPr/>
          <p:nvPr/>
        </p:nvSpPr>
        <p:spPr>
          <a:xfrm>
            <a:off x="76201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Reference-based</a:t>
            </a:r>
          </a:p>
        </p:txBody>
      </p:sp>
      <p:sp>
        <p:nvSpPr>
          <p:cNvPr id="16" name="Oval 15"/>
          <p:cNvSpPr/>
          <p:nvPr/>
        </p:nvSpPr>
        <p:spPr>
          <a:xfrm>
            <a:off x="1666875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novo</a:t>
            </a:r>
          </a:p>
        </p:txBody>
      </p:sp>
      <p:pic>
        <p:nvPicPr>
          <p:cNvPr id="5125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5220">
            <a:off x="831055" y="5972069"/>
            <a:ext cx="949841" cy="3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1793449">
            <a:off x="94984" y="5899513"/>
            <a:ext cx="694557" cy="4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lh6.googleusercontent.com/tvl-hDbnBPdBcwEyuNjfyU3aAumN_ljTyKPck1Os1yN4rb0nLI5p4qAVn_HewnbyEsj0UoenNImNIPU2LxDcINNClvoVOxoIJB3HDeuTRfsJzatzd8FDLMSk6_dEXTUEFBgVufw_pf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93" y="4177214"/>
            <a:ext cx="727616" cy="3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https://lh4.googleusercontent.com/Xmyd2IIZEzQH1-bdYRD5OlEUhJ7X0WGGmO86XBpNzj7LS7IBddHk26rw7ln4uhdkXFzvxIWEgST0u3gx3LaRVtslAwdy5B7nyldbykydaq91YDRvKT12Nq04sLBINdfJywMsOQAQjv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93" y="4204008"/>
            <a:ext cx="671339" cy="6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Image result for uclus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6" t="8462" r="35241" b="42587"/>
          <a:stretch/>
        </p:blipFill>
        <p:spPr bwMode="auto">
          <a:xfrm rot="20721451">
            <a:off x="744707" y="3622212"/>
            <a:ext cx="903257" cy="2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Image result for dada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67">
            <a:off x="2331794" y="3637157"/>
            <a:ext cx="811712" cy="2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EGAN6-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842" y="5599496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7641">
            <a:off x="3962045" y="5883525"/>
            <a:ext cx="964151" cy="3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1569137">
            <a:off x="3214082" y="5896858"/>
            <a:ext cx="705020" cy="4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static.pubmed.gov/portal/portal3rc.fcgi/4156957/img/3361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 bwMode="auto">
          <a:xfrm>
            <a:off x="5189732" y="6000138"/>
            <a:ext cx="847227" cy="3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MEGAN6-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085">
            <a:off x="11719545" y="5293010"/>
            <a:ext cx="377424" cy="3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 rot="20662609">
            <a:off x="10525576" y="5355151"/>
            <a:ext cx="1179451" cy="271274"/>
            <a:chOff x="4676776" y="2802402"/>
            <a:chExt cx="952499" cy="219075"/>
          </a:xfrm>
        </p:grpSpPr>
        <p:sp>
          <p:nvSpPr>
            <p:cNvPr id="41" name="Rectangle 40"/>
            <p:cNvSpPr/>
            <p:nvPr/>
          </p:nvSpPr>
          <p:spPr>
            <a:xfrm>
              <a:off x="4676776" y="2802402"/>
              <a:ext cx="952499" cy="19797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19" descr="https://www.mg-rast.org/images/MGRAST_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64" y="2802402"/>
              <a:ext cx="861148" cy="21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/>
          <p:cNvSpPr/>
          <p:nvPr/>
        </p:nvSpPr>
        <p:spPr>
          <a:xfrm>
            <a:off x="9386556" y="5994838"/>
            <a:ext cx="847726" cy="243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MEGAHIT</a:t>
            </a:r>
          </a:p>
        </p:txBody>
      </p:sp>
      <p:pic>
        <p:nvPicPr>
          <p:cNvPr id="5145" name="Picture 25" descr="https://bitbucket.org/repo/49y6o9/images/2814622477-biobakery_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6876">
            <a:off x="6957627" y="4242002"/>
            <a:ext cx="1041895" cy="41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https://ccb.jhu.edu/software/kraken/kraken-logo-t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0" b="33442"/>
          <a:stretch/>
        </p:blipFill>
        <p:spPr bwMode="auto">
          <a:xfrm>
            <a:off x="10955626" y="5969549"/>
            <a:ext cx="903233" cy="2686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5149" name="Picture 29" descr="Image result for metaphla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3466">
            <a:off x="8325855" y="4171338"/>
            <a:ext cx="552831" cy="5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static.pubmed.gov/portal/portal3rc.fcgi/4156957/img/3361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 bwMode="auto">
          <a:xfrm rot="20908352">
            <a:off x="10910556" y="4191516"/>
            <a:ext cx="802076" cy="35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https://lh6.googleusercontent.com/tvl-hDbnBPdBcwEyuNjfyU3aAumN_ljTyKPck1Os1yN4rb0nLI5p4qAVn_HewnbyEsj0UoenNImNIPU2LxDcINNClvoVOxoIJB3HDeuTRfsJzatzd8FDLMSk6_dEXTUEFBgVufw_pf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72" y="2156240"/>
            <a:ext cx="686480" cy="3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1" descr="https://lh4.googleusercontent.com/Xmyd2IIZEzQH1-bdYRD5OlEUhJ7X0WGGmO86XBpNzj7LS7IBddHk26rw7ln4uhdkXFzvxIWEgST0u3gx3LaRVtslAwdy5B7nyldbykydaq91YDRvKT12Nq04sLBINdfJywMsOQAQjv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43" y="1965739"/>
            <a:ext cx="633385" cy="6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RD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59" y="2584924"/>
            <a:ext cx="708711" cy="5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" idx="3"/>
            <a:endCxn id="6" idx="7"/>
          </p:cNvCxnSpPr>
          <p:nvPr/>
        </p:nvCxnSpPr>
        <p:spPr>
          <a:xfrm flipH="1">
            <a:off x="4152749" y="1314603"/>
            <a:ext cx="563705" cy="7796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" idx="5"/>
          </p:cNvCxnSpPr>
          <p:nvPr/>
        </p:nvCxnSpPr>
        <p:spPr>
          <a:xfrm>
            <a:off x="6683130" y="1314603"/>
            <a:ext cx="1529537" cy="779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</p:cNvCxnSpPr>
          <p:nvPr/>
        </p:nvCxnSpPr>
        <p:spPr>
          <a:xfrm flipH="1">
            <a:off x="2144615" y="2821635"/>
            <a:ext cx="344541" cy="71844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" idx="5"/>
          </p:cNvCxnSpPr>
          <p:nvPr/>
        </p:nvCxnSpPr>
        <p:spPr>
          <a:xfrm>
            <a:off x="4152749" y="2821635"/>
            <a:ext cx="236941" cy="7330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7" idx="3"/>
            <a:endCxn id="15" idx="0"/>
          </p:cNvCxnSpPr>
          <p:nvPr/>
        </p:nvCxnSpPr>
        <p:spPr>
          <a:xfrm flipH="1">
            <a:off x="819151" y="4418134"/>
            <a:ext cx="325488" cy="8322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16" idx="0"/>
          </p:cNvCxnSpPr>
          <p:nvPr/>
        </p:nvCxnSpPr>
        <p:spPr>
          <a:xfrm>
            <a:off x="2316885" y="4514168"/>
            <a:ext cx="92940" cy="7362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13" idx="0"/>
          </p:cNvCxnSpPr>
          <p:nvPr/>
        </p:nvCxnSpPr>
        <p:spPr>
          <a:xfrm flipH="1">
            <a:off x="4010026" y="4555255"/>
            <a:ext cx="261193" cy="69514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31847" y="4555227"/>
            <a:ext cx="278327" cy="7510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0818771" y="4555227"/>
            <a:ext cx="272322" cy="7510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10030778" y="4566670"/>
            <a:ext cx="238805" cy="7027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 rot="1319335">
            <a:off x="3228672" y="4215940"/>
            <a:ext cx="1178285" cy="307678"/>
            <a:chOff x="3262440" y="3023522"/>
            <a:chExt cx="862784" cy="225293"/>
          </a:xfrm>
        </p:grpSpPr>
        <p:pic>
          <p:nvPicPr>
            <p:cNvPr id="5141" name="Picture 21" descr="https://lh6.googleusercontent.com/uEewJwZeOg048pwQ6fnyT8Dk3LJv0UlZ4S9BanH5CkEI9lHOmR2tDRKWUOrtp_H6sxjU4RuuhSx8vSLUEzhJec3Dfpau6NngIPcbii4vw7PbxOWnAgQ44nwYwbz2bDshNEGZSRZ1Mf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3" t="37778" r="12610" b="24108"/>
            <a:stretch/>
          </p:blipFill>
          <p:spPr bwMode="auto">
            <a:xfrm>
              <a:off x="3329864" y="3023522"/>
              <a:ext cx="795360" cy="22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262440" y="3049021"/>
              <a:ext cx="824558" cy="1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PathoScope</a:t>
              </a:r>
              <a:endParaRPr lang="en-US" sz="1100" dirty="0"/>
            </a:p>
          </p:txBody>
        </p:sp>
      </p:grpSp>
      <p:grpSp>
        <p:nvGrpSpPr>
          <p:cNvPr id="20" name="Group 19"/>
          <p:cNvGrpSpPr/>
          <p:nvPr/>
        </p:nvGrpSpPr>
        <p:grpSpPr>
          <a:xfrm rot="20662609">
            <a:off x="4741561" y="4235861"/>
            <a:ext cx="1300807" cy="299186"/>
            <a:chOff x="4676776" y="2802402"/>
            <a:chExt cx="952499" cy="219075"/>
          </a:xfrm>
        </p:grpSpPr>
        <p:sp>
          <p:nvSpPr>
            <p:cNvPr id="19" name="Rectangle 18"/>
            <p:cNvSpPr/>
            <p:nvPr/>
          </p:nvSpPr>
          <p:spPr>
            <a:xfrm>
              <a:off x="4676776" y="2802402"/>
              <a:ext cx="952499" cy="19797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39" name="Picture 19" descr="https://www.mg-rast.org/images/MGRAST_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64" y="2802402"/>
              <a:ext cx="861148" cy="21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 rot="1319335">
            <a:off x="9243097" y="4259413"/>
            <a:ext cx="1178285" cy="307678"/>
            <a:chOff x="3262440" y="3023522"/>
            <a:chExt cx="862784" cy="225293"/>
          </a:xfrm>
        </p:grpSpPr>
        <p:pic>
          <p:nvPicPr>
            <p:cNvPr id="81" name="Picture 21" descr="https://lh6.googleusercontent.com/uEewJwZeOg048pwQ6fnyT8Dk3LJv0UlZ4S9BanH5CkEI9lHOmR2tDRKWUOrtp_H6sxjU4RuuhSx8vSLUEzhJec3Dfpau6NngIPcbii4vw7PbxOWnAgQ44nwYwbz2bDshNEGZSRZ1Mf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3" t="37778" r="12610" b="24108"/>
            <a:stretch/>
          </p:blipFill>
          <p:spPr bwMode="auto">
            <a:xfrm>
              <a:off x="3329864" y="3023522"/>
              <a:ext cx="795360" cy="22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3262440" y="3049021"/>
              <a:ext cx="824558" cy="1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PathoScope</a:t>
              </a:r>
              <a:endParaRPr lang="en-US" sz="1100" dirty="0"/>
            </a:p>
          </p:txBody>
        </p:sp>
      </p:grpSp>
      <p:cxnSp>
        <p:nvCxnSpPr>
          <p:cNvPr id="83" name="Straight Arrow Connector 82"/>
          <p:cNvCxnSpPr>
            <a:stCxn id="5" idx="3"/>
            <a:endCxn id="9" idx="0"/>
          </p:cNvCxnSpPr>
          <p:nvPr/>
        </p:nvCxnSpPr>
        <p:spPr>
          <a:xfrm flipH="1">
            <a:off x="7958136" y="2697810"/>
            <a:ext cx="486117" cy="84227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9956800" y="2727276"/>
            <a:ext cx="323353" cy="7948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15" descr="Image result for dada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67">
            <a:off x="2328651" y="5431062"/>
            <a:ext cx="811712" cy="2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Image result for integrated microbial genome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8208">
            <a:off x="4747717" y="3444690"/>
            <a:ext cx="323293" cy="3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Image result for PathoSystems Resource Integration Cent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955">
            <a:off x="9285978" y="1563646"/>
            <a:ext cx="715342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125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systems.asm.org/content/msys/2/1/e00127-16/F2.large.jpg?width=800&amp;height=600&amp;carouse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5" t="12939" r="8825"/>
          <a:stretch/>
        </p:blipFill>
        <p:spPr bwMode="auto">
          <a:xfrm>
            <a:off x="1236616" y="2194258"/>
            <a:ext cx="2934791" cy="437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278006" y="2438399"/>
            <a:ext cx="5442423" cy="3753395"/>
            <a:chOff x="5750707" y="2203268"/>
            <a:chExt cx="4760540" cy="3283131"/>
          </a:xfrm>
        </p:grpSpPr>
        <p:pic>
          <p:nvPicPr>
            <p:cNvPr id="2052" name="Picture 4" descr="https://lh3.googleusercontent.com/K_CO33ZTmlryc8xXVbCG_L2EsOYyOjlG32Y_t9Y8LN1FWGzzOsqWGJS8-vdZbqCs30yy4dAQ8RqKN0epo9bA_Gk5OJ-Y4gUAzoZMdJCOok-Y-QtZk2aMvTMMWuz4BHHrAqa9TzehJsQ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75"/>
            <a:stretch/>
          </p:blipFill>
          <p:spPr bwMode="auto">
            <a:xfrm>
              <a:off x="7846423" y="2203268"/>
              <a:ext cx="2664824" cy="3283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s://lh3.googleusercontent.com/K_CO33ZTmlryc8xXVbCG_L2EsOYyOjlG32Y_t9Y8LN1FWGzzOsqWGJS8-vdZbqCs30yy4dAQ8RqKN0epo9bA_Gk5OJ-Y4gUAzoZMdJCOok-Y-QtZk2aMvTMMWuz4BHHrAqa9TzehJsQ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748"/>
            <a:stretch/>
          </p:blipFill>
          <p:spPr bwMode="auto">
            <a:xfrm>
              <a:off x="5750707" y="2203268"/>
              <a:ext cx="2095716" cy="3283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9797" y="329037"/>
            <a:ext cx="908934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truth: Mock communities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6616" y="1486372"/>
            <a:ext cx="2969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BEI Mock Community B</a:t>
            </a:r>
          </a:p>
          <a:p>
            <a:pPr algn="ctr"/>
            <a:r>
              <a:rPr lang="en-US" sz="2000" b="1" dirty="0"/>
              <a:t>(Spike-ins)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76604" y="1486372"/>
            <a:ext cx="2969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BEI Mock Community C</a:t>
            </a:r>
          </a:p>
          <a:p>
            <a:pPr algn="ctr"/>
            <a:r>
              <a:rPr lang="en-US" sz="2000" b="1" dirty="0"/>
              <a:t>(Cells)</a:t>
            </a:r>
          </a:p>
        </p:txBody>
      </p:sp>
    </p:spTree>
    <p:extLst>
      <p:ext uri="{BB962C8B-B14F-4D97-AF65-F5344CB8AC3E}">
        <p14:creationId xmlns:p14="http://schemas.microsoft.com/office/powerpoint/2010/main" val="2291985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572" y="1430675"/>
            <a:ext cx="8142857" cy="5419048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7460" y="-15875"/>
            <a:ext cx="595708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accuracy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mock communities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7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43" y="1438952"/>
            <a:ext cx="9085714" cy="5419048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17460" y="-15875"/>
            <a:ext cx="595708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 rates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mock communities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3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7460" y="-15875"/>
            <a:ext cx="595708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 Diversity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mock communities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96276" y="1361908"/>
            <a:ext cx="8599448" cy="5496091"/>
            <a:chOff x="1796276" y="1361908"/>
            <a:chExt cx="8599448" cy="54960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6276" y="1361908"/>
              <a:ext cx="8599448" cy="549609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2238175" y="2262843"/>
              <a:ext cx="23241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143400" y="2184237"/>
              <a:ext cx="23241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912490" y="2086380"/>
              <a:ext cx="23241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93479" y="4702848"/>
              <a:ext cx="23241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032933" y="4727817"/>
              <a:ext cx="23241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941365" y="4596969"/>
              <a:ext cx="23241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9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16s ribos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7" y="1226444"/>
            <a:ext cx="8555972" cy="435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as.rochester.edu/bio/people/faculty/culver_gloria/assets/images/figure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5"/>
          <a:stretch/>
        </p:blipFill>
        <p:spPr bwMode="auto">
          <a:xfrm>
            <a:off x="733425" y="3049587"/>
            <a:ext cx="2352676" cy="27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215" y="338825"/>
            <a:ext cx="630012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Amplicon Sequencing: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16S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rRNA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86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215" y="677379"/>
            <a:ext cx="357181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4A800-C2BC-AD45-96ED-B4C345A5EC41}"/>
              </a:ext>
            </a:extLst>
          </p:cNvPr>
          <p:cNvSpPr txBox="1"/>
          <p:nvPr/>
        </p:nvSpPr>
        <p:spPr>
          <a:xfrm>
            <a:off x="1057617" y="1586429"/>
            <a:ext cx="101575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Historic assumptions of 16S amplicon analyses may not hold up:</a:t>
            </a:r>
          </a:p>
          <a:p>
            <a:r>
              <a:rPr lang="en-US" sz="2000" b="1" dirty="0"/>
              <a:t>	- Species-level assignments are possible and accurate</a:t>
            </a:r>
          </a:p>
          <a:p>
            <a:r>
              <a:rPr lang="en-US" sz="2000" b="1" dirty="0"/>
              <a:t>	- Percent identity cutoffs do not match biological heterogeneity</a:t>
            </a:r>
          </a:p>
          <a:p>
            <a:r>
              <a:rPr lang="en-US" sz="2000" b="1" dirty="0"/>
              <a:t>	- Newer OTU-based methods do not empirically improve on older methods</a:t>
            </a:r>
          </a:p>
          <a:p>
            <a:r>
              <a:rPr lang="en-US" sz="2000" b="1" dirty="0"/>
              <a:t>	- Whole-genome sequencing and analysis continues to become more feasible</a:t>
            </a:r>
          </a:p>
          <a:p>
            <a:endParaRPr lang="en-US" sz="2000" b="1" dirty="0"/>
          </a:p>
          <a:p>
            <a:r>
              <a:rPr lang="en-US" sz="2000" b="1" dirty="0"/>
              <a:t>Widely used amplicon reference databases may underperform</a:t>
            </a:r>
          </a:p>
          <a:p>
            <a:endParaRPr lang="en-US" sz="2000" b="1" dirty="0"/>
          </a:p>
          <a:p>
            <a:r>
              <a:rPr lang="en-US" sz="2000" b="1" dirty="0"/>
              <a:t>With the number of tools and pipelines available for metagenomics analyses, investigators should be judicious and purposeful in their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3824158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215" y="677379"/>
            <a:ext cx="548579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E06FEF-25FE-644C-837E-BE8B3BE49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75" y="1459222"/>
            <a:ext cx="2897437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Johnson Lab: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Evan Johnson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David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Jenkins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Yuqing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Zhang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Yue (Jason) Zhao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Rotem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Lapidot</a:t>
            </a:r>
            <a:endParaRPr lang="en-US" alt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Qiu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Ruan</a:t>
            </a: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Lucas Schiffer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Mohammet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Khan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Tenglong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Li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Zachary </a:t>
            </a:r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Baucom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Ethel </a:t>
            </a:r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Nankya</a:t>
            </a: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Lindsey Jung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Tse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An Lu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Supriya</a:t>
            </a: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Sharma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Mani </a:t>
            </a:r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Solaiappan</a:t>
            </a: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6.googleusercontent.com/eS2xAYpZd3cZTQgH0RwjGWp24lAKVbmcGqIfBBCT8dZ4hz8ekVHsWR3zYnGtlppHcQunrZ7pwOxXlOaZCR8RWpY8xdcVLZKxJ9EsLecvsKY9nWRyX3fAOpVvRU8MyQdiG3YVLwuVLusmiUSgxA">
            <a:extLst>
              <a:ext uri="{FF2B5EF4-FFF2-40B4-BE49-F238E27FC236}">
                <a16:creationId xmlns:a16="http://schemas.microsoft.com/office/drawing/2014/main" id="{F5706BC4-5480-A74B-8DE4-9C46D6F98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30" y="786305"/>
            <a:ext cx="1593338" cy="159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age result for and viewers like you">
            <a:extLst>
              <a:ext uri="{FF2B5EF4-FFF2-40B4-BE49-F238E27FC236}">
                <a16:creationId xmlns:a16="http://schemas.microsoft.com/office/drawing/2014/main" id="{1F9C7889-3187-4A49-B6BF-14CFB601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821" y="3018834"/>
            <a:ext cx="1862347" cy="143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8-31-12.jpg">
            <a:extLst>
              <a:ext uri="{FF2B5EF4-FFF2-40B4-BE49-F238E27FC236}">
                <a16:creationId xmlns:a16="http://schemas.microsoft.com/office/drawing/2014/main" id="{B396EC2D-CA36-5044-BA25-9FE8CCB2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238" y="5088042"/>
            <a:ext cx="2221514" cy="13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12BCD0-8362-0A46-BC1B-E36B907F77D9}"/>
              </a:ext>
            </a:extLst>
          </p:cNvPr>
          <p:cNvSpPr/>
          <p:nvPr/>
        </p:nvSpPr>
        <p:spPr>
          <a:xfrm>
            <a:off x="3349212" y="3541965"/>
            <a:ext cx="45536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Lichtentstein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Lab, Tufts Medical Center: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Alice Lichtenstein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Nirupa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Matthan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Maura Walker</a:t>
            </a:r>
            <a:endParaRPr lang="en-US" dirty="0"/>
          </a:p>
          <a:p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Anne Kane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8BBEFA-DAE0-3A44-B928-51E223220CF7}"/>
              </a:ext>
            </a:extLst>
          </p:cNvPr>
          <p:cNvSpPr/>
          <p:nvPr/>
        </p:nvSpPr>
        <p:spPr>
          <a:xfrm>
            <a:off x="3349212" y="5516804"/>
            <a:ext cx="492445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All staff, faculty, and students with the Section of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Comutational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Biomedicine</a:t>
            </a:r>
            <a:endParaRPr lang="en-US" sz="2000" b="1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44D36-69E3-0F40-8363-D7C6379A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12" y="1466784"/>
            <a:ext cx="2897437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Thesis Committee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Evan Johnson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Stefano Monti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Josh Campbell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Daniel Segre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Gary Benson</a:t>
            </a:r>
          </a:p>
        </p:txBody>
      </p:sp>
    </p:spTree>
    <p:extLst>
      <p:ext uri="{BB962C8B-B14F-4D97-AF65-F5344CB8AC3E}">
        <p14:creationId xmlns:p14="http://schemas.microsoft.com/office/powerpoint/2010/main" val="2879514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ut Fau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05" y="1218302"/>
            <a:ext cx="9587791" cy="44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6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09142" y="436553"/>
            <a:ext cx="2781300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Meta*omics Study</a:t>
            </a:r>
          </a:p>
        </p:txBody>
      </p:sp>
      <p:cxnSp>
        <p:nvCxnSpPr>
          <p:cNvPr id="3" name="Straight Arrow Connector 2"/>
          <p:cNvCxnSpPr>
            <a:endCxn id="6" idx="7"/>
          </p:cNvCxnSpPr>
          <p:nvPr/>
        </p:nvCxnSpPr>
        <p:spPr>
          <a:xfrm flipH="1">
            <a:off x="2929826" y="1219200"/>
            <a:ext cx="1529096" cy="83966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" idx="1"/>
          </p:cNvCxnSpPr>
          <p:nvPr/>
        </p:nvCxnSpPr>
        <p:spPr>
          <a:xfrm>
            <a:off x="5864635" y="1465253"/>
            <a:ext cx="69286" cy="4857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76202" y="1819760"/>
            <a:ext cx="8414656" cy="3971440"/>
            <a:chOff x="76202" y="1819760"/>
            <a:chExt cx="8414656" cy="4558948"/>
          </a:xfrm>
        </p:grpSpPr>
        <p:sp>
          <p:nvSpPr>
            <p:cNvPr id="5" name="Oval 4"/>
            <p:cNvSpPr/>
            <p:nvPr/>
          </p:nvSpPr>
          <p:spPr>
            <a:xfrm>
              <a:off x="5694692" y="1819760"/>
              <a:ext cx="1633560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Whole Genome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524112" y="1943585"/>
              <a:ext cx="1646896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Amplicon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82937" y="3540084"/>
              <a:ext cx="1646896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OUT/</a:t>
              </a:r>
            </a:p>
            <a:p>
              <a:pPr algn="ctr"/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Clustering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369852" y="3540084"/>
              <a:ext cx="1646896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Reference alignment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770186" y="3540084"/>
              <a:ext cx="1646896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Biomarkers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557101" y="3540084"/>
              <a:ext cx="1646896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Full Reference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423749" y="5250400"/>
              <a:ext cx="956800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Assembly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533904" y="5250400"/>
              <a:ext cx="956800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Piecemeal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309846" y="5250400"/>
              <a:ext cx="1040144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Amplicon DB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423333" y="5250400"/>
              <a:ext cx="1040144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Whole genome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6202" y="5250400"/>
              <a:ext cx="1040144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Reference-based</a:t>
              </a:r>
              <a:endPara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89689" y="5250400"/>
              <a:ext cx="1040144" cy="10287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De novo</a:t>
              </a:r>
            </a:p>
          </p:txBody>
        </p:sp>
        <p:pic>
          <p:nvPicPr>
            <p:cNvPr id="5125" name="Picture 5" descr="https://lh4.googleusercontent.com/uCSeZ_I_ldP8WZxu-bDN6ENxMujLHAfvrD9_A78xwSiTxsdJcVCMxzsgVHKAq01xA5KYoqr1_WNVq4gCV2b3YY1BYUSsa83tqTlazLjtUpz1Fu1EzQHaD7JSo6OCx_IG5MOWein6-h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35220">
              <a:off x="604607" y="5972069"/>
              <a:ext cx="664898" cy="37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7" name="Picture 7" descr="https://lh5.googleusercontent.com/8T-yomNqOH9L4hiKWJ1lIeB9f8Mwx6CCpUrUEn78tyrU_TRqXdJU-VHd4Wd4EK3dWVlxcfS6wgItgNF-uAuDK950NTe7jJSL4suQfGNZ8HiuKRwPQEMjgB_xHv6KOi145VvgTFYffq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483"/>
            <a:stretch/>
          </p:blipFill>
          <p:spPr bwMode="auto">
            <a:xfrm rot="1793449">
              <a:off x="89350" y="5899513"/>
              <a:ext cx="486197" cy="410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9" name="Picture 9" descr="https://lh6.googleusercontent.com/tvl-hDbnBPdBcwEyuNjfyU3aAumN_ljTyKPck1Os1yN4rb0nLI5p4qAVn_HewnbyEsj0UoenNImNIPU2LxDcINNClvoVOxoIJB3HDeuTRfsJzatzd8FDLMSk6_dEXTUEFBgVufw_pf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109" y="4177214"/>
              <a:ext cx="509338" cy="329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1" name="Picture 11" descr="https://lh4.googleusercontent.com/Xmyd2IIZEzQH1-bdYRD5OlEUhJ7X0WGGmO86XBpNzj7LS7IBddHk26rw7ln4uhdkXFzvxIWEgST0u3gx3LaRVtslAwdy5B7nyldbykydaq91YDRvKT12Nq04sLBINdfJywMsOQAQjv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79" y="4204008"/>
              <a:ext cx="469944" cy="671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3" name="Picture 13" descr="Image result for uclust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16" t="8462" r="35241" b="42587"/>
            <a:stretch/>
          </p:blipFill>
          <p:spPr bwMode="auto">
            <a:xfrm rot="20721451">
              <a:off x="544163" y="3622212"/>
              <a:ext cx="632289" cy="265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5" name="Picture 15" descr="Image result for dada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0067">
              <a:off x="1655139" y="3637157"/>
              <a:ext cx="568206" cy="270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7" name="Picture 17" descr="MEGAN6-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588" y="5599496"/>
              <a:ext cx="32004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" descr="https://lh4.googleusercontent.com/uCSeZ_I_ldP8WZxu-bDN6ENxMujLHAfvrD9_A78xwSiTxsdJcVCMxzsgVHKAq01xA5KYoqr1_WNVq4gCV2b3YY1BYUSsa83tqTlazLjtUpz1Fu1EzQHaD7JSo6OCx_IG5MOWein6-h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77641">
              <a:off x="2796331" y="5883525"/>
              <a:ext cx="674915" cy="38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7" descr="https://lh5.googleusercontent.com/8T-yomNqOH9L4hiKWJ1lIeB9f8Mwx6CCpUrUEn78tyrU_TRqXdJU-VHd4Wd4EK3dWVlxcfS6wgItgNF-uAuDK950NTe7jJSL4suQfGNZ8HiuKRwPQEMjgB_xHv6KOi145VvgTFYffq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483"/>
            <a:stretch/>
          </p:blipFill>
          <p:spPr bwMode="auto">
            <a:xfrm rot="1569137">
              <a:off x="2272750" y="5896858"/>
              <a:ext cx="493521" cy="41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s://static.pubmed.gov/portal/portal3rc.fcgi/4156957/img/33617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383"/>
            <a:stretch/>
          </p:blipFill>
          <p:spPr bwMode="auto">
            <a:xfrm>
              <a:off x="3655724" y="6000138"/>
              <a:ext cx="593067" cy="378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3" name="Picture 23" descr="MEGAN6-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085">
              <a:off x="8226657" y="5293010"/>
              <a:ext cx="264201" cy="37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/>
            <p:cNvGrpSpPr/>
            <p:nvPr/>
          </p:nvGrpSpPr>
          <p:grpSpPr>
            <a:xfrm rot="20662609">
              <a:off x="7390867" y="5355151"/>
              <a:ext cx="825627" cy="271274"/>
              <a:chOff x="4676776" y="2802402"/>
              <a:chExt cx="952499" cy="219075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76776" y="2802402"/>
                <a:ext cx="952499" cy="197973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19" descr="https://www.mg-rast.org/images/MGRAST_logo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764" y="2802402"/>
                <a:ext cx="861148" cy="219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6593542" y="5994838"/>
              <a:ext cx="593417" cy="24338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MEGAHIT</a:t>
              </a:r>
            </a:p>
          </p:txBody>
        </p:sp>
        <p:pic>
          <p:nvPicPr>
            <p:cNvPr id="5145" name="Picture 25" descr="https://bitbucket.org/repo/49y6o9/images/2814622477-biobakery_logo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6876">
              <a:off x="4893268" y="4242002"/>
              <a:ext cx="729337" cy="411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7" name="Picture 27" descr="https://ccb.jhu.edu/software/kraken/kraken-logo-t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20" b="33442"/>
            <a:stretch/>
          </p:blipFill>
          <p:spPr bwMode="auto">
            <a:xfrm>
              <a:off x="7691907" y="5969549"/>
              <a:ext cx="632272" cy="26867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</p:pic>
        <p:pic>
          <p:nvPicPr>
            <p:cNvPr id="5149" name="Picture 29" descr="Image result for metaphlan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33466">
              <a:off x="5851041" y="4171338"/>
              <a:ext cx="386987" cy="552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s://static.pubmed.gov/portal/portal3rc.fcgi/4156957/img/33617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383"/>
            <a:stretch/>
          </p:blipFill>
          <p:spPr bwMode="auto">
            <a:xfrm rot="20908352">
              <a:off x="7660357" y="4191516"/>
              <a:ext cx="561461" cy="358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https://lh6.googleusercontent.com/tvl-hDbnBPdBcwEyuNjfyU3aAumN_ljTyKPck1Os1yN4rb0nLI5p4qAVn_HewnbyEsj0UoenNImNIPU2LxDcINNClvoVOxoIJB3HDeuTRfsJzatzd8FDLMSk6_dEXTUEFBgVufw_pf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378" y="2156240"/>
              <a:ext cx="480543" cy="310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1" descr="https://lh4.googleusercontent.com/Xmyd2IIZEzQH1-bdYRD5OlEUhJ7X0WGGmO86XBpNzj7LS7IBddHk26rw7ln4uhdkXFzvxIWEgST0u3gx3LaRVtslAwdy5B7nyldbykydaq91YDRvKT12Nq04sLBINdfJywMsOQAQjv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861" y="1965739"/>
              <a:ext cx="443376" cy="633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51" name="Picture 31" descr="RD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5641" y="2584924"/>
              <a:ext cx="496105" cy="531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/>
            <p:cNvCxnSpPr>
              <a:stCxn id="6" idx="3"/>
            </p:cNvCxnSpPr>
            <p:nvPr/>
          </p:nvCxnSpPr>
          <p:spPr>
            <a:xfrm flipH="1">
              <a:off x="1524112" y="2821635"/>
              <a:ext cx="241182" cy="71844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6" idx="5"/>
            </p:cNvCxnSpPr>
            <p:nvPr/>
          </p:nvCxnSpPr>
          <p:spPr>
            <a:xfrm>
              <a:off x="2929826" y="2821635"/>
              <a:ext cx="165861" cy="73301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7" idx="3"/>
              <a:endCxn id="15" idx="0"/>
            </p:cNvCxnSpPr>
            <p:nvPr/>
          </p:nvCxnSpPr>
          <p:spPr>
            <a:xfrm flipH="1">
              <a:off x="596274" y="4418134"/>
              <a:ext cx="227845" cy="83226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16" idx="0"/>
            </p:cNvCxnSpPr>
            <p:nvPr/>
          </p:nvCxnSpPr>
          <p:spPr>
            <a:xfrm>
              <a:off x="1644703" y="4514168"/>
              <a:ext cx="65059" cy="73623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endCxn id="13" idx="0"/>
            </p:cNvCxnSpPr>
            <p:nvPr/>
          </p:nvCxnSpPr>
          <p:spPr>
            <a:xfrm flipH="1">
              <a:off x="2829918" y="4555255"/>
              <a:ext cx="182838" cy="69514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475202" y="4555227"/>
              <a:ext cx="194832" cy="75106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7596107" y="4555227"/>
              <a:ext cx="190628" cy="75106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>
              <a:off x="7044504" y="4566670"/>
              <a:ext cx="167166" cy="70275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 rot="1319335">
              <a:off x="2282963" y="4215940"/>
              <a:ext cx="824811" cy="307678"/>
              <a:chOff x="3262440" y="3023522"/>
              <a:chExt cx="862784" cy="225293"/>
            </a:xfrm>
          </p:grpSpPr>
          <p:pic>
            <p:nvPicPr>
              <p:cNvPr id="5141" name="Picture 21" descr="https://lh6.googleusercontent.com/uEewJwZeOg048pwQ6fnyT8Dk3LJv0UlZ4S9BanH5CkEI9lHOmR2tDRKWUOrtp_H6sxjU4RuuhSx8vSLUEzhJec3Dfpau6NngIPcbii4vw7PbxOWnAgQ44nwYwbz2bDshNEGZSRZ1Mfs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03" t="37778" r="12610" b="24108"/>
              <a:stretch/>
            </p:blipFill>
            <p:spPr bwMode="auto">
              <a:xfrm>
                <a:off x="3329864" y="3023522"/>
                <a:ext cx="795360" cy="225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3262440" y="3047788"/>
                <a:ext cx="824558" cy="194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err="1"/>
                  <a:t>PathoScope</a:t>
                </a:r>
                <a:endParaRPr lang="en-US" sz="900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662609">
              <a:off x="3342000" y="4235861"/>
              <a:ext cx="910578" cy="299186"/>
              <a:chOff x="4676776" y="2802402"/>
              <a:chExt cx="952499" cy="219075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676776" y="2802402"/>
                <a:ext cx="952499" cy="197973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39" name="Picture 19" descr="https://www.mg-rast.org/images/MGRAST_logo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764" y="2802402"/>
                <a:ext cx="861148" cy="219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Group 79"/>
            <p:cNvGrpSpPr/>
            <p:nvPr/>
          </p:nvGrpSpPr>
          <p:grpSpPr>
            <a:xfrm rot="1319335">
              <a:off x="6493118" y="4259413"/>
              <a:ext cx="824812" cy="307678"/>
              <a:chOff x="3262439" y="3023522"/>
              <a:chExt cx="862785" cy="225293"/>
            </a:xfrm>
          </p:grpSpPr>
          <p:pic>
            <p:nvPicPr>
              <p:cNvPr id="81" name="Picture 21" descr="https://lh6.googleusercontent.com/uEewJwZeOg048pwQ6fnyT8Dk3LJv0UlZ4S9BanH5CkEI9lHOmR2tDRKWUOrtp_H6sxjU4RuuhSx8vSLUEzhJec3Dfpau6NngIPcbii4vw7PbxOWnAgQ44nwYwbz2bDshNEGZSRZ1Mfs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03" t="37778" r="12610" b="24108"/>
              <a:stretch/>
            </p:blipFill>
            <p:spPr bwMode="auto">
              <a:xfrm>
                <a:off x="3329864" y="3023522"/>
                <a:ext cx="795360" cy="225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3262439" y="3047788"/>
                <a:ext cx="824558" cy="194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err="1"/>
                  <a:t>PathoScope</a:t>
                </a:r>
                <a:endParaRPr lang="en-US" sz="900" dirty="0"/>
              </a:p>
            </p:txBody>
          </p:sp>
        </p:grpSp>
        <p:cxnSp>
          <p:nvCxnSpPr>
            <p:cNvPr id="83" name="Straight Arrow Connector 82"/>
            <p:cNvCxnSpPr>
              <a:stCxn id="5" idx="3"/>
              <a:endCxn id="9" idx="0"/>
            </p:cNvCxnSpPr>
            <p:nvPr/>
          </p:nvCxnSpPr>
          <p:spPr>
            <a:xfrm flipH="1">
              <a:off x="5593634" y="2697810"/>
              <a:ext cx="340287" cy="84227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992719" y="2727276"/>
              <a:ext cx="226350" cy="79482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15" descr="Image result for dada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0067">
              <a:off x="1652939" y="5431062"/>
              <a:ext cx="568206" cy="270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Oval 63"/>
          <p:cNvSpPr/>
          <p:nvPr/>
        </p:nvSpPr>
        <p:spPr>
          <a:xfrm>
            <a:off x="9395988" y="1641890"/>
            <a:ext cx="2343166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Transcriptomics</a:t>
            </a:r>
          </a:p>
        </p:txBody>
      </p:sp>
      <p:sp>
        <p:nvSpPr>
          <p:cNvPr id="66" name="Oval 65"/>
          <p:cNvSpPr/>
          <p:nvPr/>
        </p:nvSpPr>
        <p:spPr>
          <a:xfrm>
            <a:off x="8471482" y="3362214"/>
            <a:ext cx="1646896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Taxon activity levels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258396" y="3362214"/>
            <a:ext cx="182665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Gene Expression</a:t>
            </a:r>
          </a:p>
        </p:txBody>
      </p:sp>
      <p:sp>
        <p:nvSpPr>
          <p:cNvPr id="68" name="Oval 67"/>
          <p:cNvSpPr/>
          <p:nvPr/>
        </p:nvSpPr>
        <p:spPr>
          <a:xfrm>
            <a:off x="9590503" y="4989437"/>
            <a:ext cx="1058632" cy="6100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Direct alignment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10920365" y="5052442"/>
            <a:ext cx="1271635" cy="57268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Assembly</a:t>
            </a:r>
          </a:p>
        </p:txBody>
      </p:sp>
      <p:cxnSp>
        <p:nvCxnSpPr>
          <p:cNvPr id="71" name="Straight Arrow Connector 70"/>
          <p:cNvCxnSpPr>
            <a:stCxn id="67" idx="4"/>
            <a:endCxn id="69" idx="0"/>
          </p:cNvCxnSpPr>
          <p:nvPr/>
        </p:nvCxnSpPr>
        <p:spPr>
          <a:xfrm>
            <a:off x="11171726" y="4390914"/>
            <a:ext cx="384457" cy="66152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7" idx="4"/>
            <a:endCxn id="68" idx="0"/>
          </p:cNvCxnSpPr>
          <p:nvPr/>
        </p:nvCxnSpPr>
        <p:spPr>
          <a:xfrm flipH="1">
            <a:off x="10119819" y="4390914"/>
            <a:ext cx="1051907" cy="59852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4" idx="4"/>
          </p:cNvCxnSpPr>
          <p:nvPr/>
        </p:nvCxnSpPr>
        <p:spPr>
          <a:xfrm flipH="1">
            <a:off x="9657806" y="2670590"/>
            <a:ext cx="909765" cy="77022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4"/>
          </p:cNvCxnSpPr>
          <p:nvPr/>
        </p:nvCxnSpPr>
        <p:spPr>
          <a:xfrm>
            <a:off x="10567571" y="2670590"/>
            <a:ext cx="352794" cy="73843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" idx="5"/>
          </p:cNvCxnSpPr>
          <p:nvPr/>
        </p:nvCxnSpPr>
        <p:spPr>
          <a:xfrm>
            <a:off x="6683130" y="1314603"/>
            <a:ext cx="2783087" cy="65113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8" idx="4"/>
          </p:cNvCxnSpPr>
          <p:nvPr/>
        </p:nvCxnSpPr>
        <p:spPr>
          <a:xfrm flipH="1">
            <a:off x="9749418" y="5599496"/>
            <a:ext cx="370401" cy="29580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0121358" y="5592380"/>
            <a:ext cx="370401" cy="29580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9073969" y="5879358"/>
            <a:ext cx="1058632" cy="6100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Protein/</a:t>
            </a:r>
          </a:p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Gene DB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10140138" y="5879358"/>
            <a:ext cx="1058632" cy="6100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Genome DB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2332244" y="6377572"/>
            <a:ext cx="4048566" cy="44563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Transcriptomic Imputation</a:t>
            </a:r>
          </a:p>
        </p:txBody>
      </p:sp>
      <p:sp>
        <p:nvSpPr>
          <p:cNvPr id="63" name="Left Brace 62"/>
          <p:cNvSpPr/>
          <p:nvPr/>
        </p:nvSpPr>
        <p:spPr>
          <a:xfrm rot="16200000">
            <a:off x="4064003" y="1909622"/>
            <a:ext cx="597832" cy="8255573"/>
          </a:xfrm>
          <a:prstGeom prst="leftBrace">
            <a:avLst>
              <a:gd name="adj1" fmla="val 37975"/>
              <a:gd name="adj2" fmla="val 49895"/>
            </a:avLst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264092" y="6327616"/>
            <a:ext cx="19483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picrus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6036">
            <a:off x="5542148" y="6351978"/>
            <a:ext cx="880029" cy="2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 rot="20668006">
            <a:off x="2322092" y="6279965"/>
            <a:ext cx="908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HUMAnN</a:t>
            </a:r>
            <a:endParaRPr lang="en-US" sz="1400" b="1" dirty="0"/>
          </a:p>
        </p:txBody>
      </p:sp>
      <p:pic>
        <p:nvPicPr>
          <p:cNvPr id="6148" name="Picture 4" descr="The SEED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33" y="6142019"/>
            <a:ext cx="420095" cy="4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eg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132" y="5668821"/>
            <a:ext cx="525475" cy="37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Image result for keg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69" y="6142019"/>
            <a:ext cx="525475" cy="37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trinity assembly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6305">
            <a:off x="10812017" y="4929209"/>
            <a:ext cx="610897" cy="4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www.ncbi.nlm.nih.gov/COG/gog2.gif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75" y="6068358"/>
            <a:ext cx="398676" cy="39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https://static.pubmed.gov/portal/portal3rc.fcgi/4156957/img/3361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 bwMode="auto">
          <a:xfrm rot="19823700">
            <a:off x="10820931" y="6286655"/>
            <a:ext cx="593067" cy="3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eggnog database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3618">
            <a:off x="9866236" y="5919406"/>
            <a:ext cx="250073" cy="29149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162" name="Picture 18" descr="Image result for integrated microbial genome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615" y="10300442"/>
            <a:ext cx="61623" cy="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Image result for integrated microbial genomes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20" y="6163674"/>
            <a:ext cx="323293" cy="3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8" descr="Image result for integrated microbial genome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378" y="9815271"/>
            <a:ext cx="61623" cy="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0" descr="Image result for integrated microbial genomes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283" y="5678503"/>
            <a:ext cx="323293" cy="3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Image result for PathoSystems Resource Integration Center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955">
            <a:off x="6600957" y="1768065"/>
            <a:ext cx="419973" cy="2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Image result for PathoSystems Resource Integration Center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955">
            <a:off x="11373050" y="3269882"/>
            <a:ext cx="613182" cy="3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Image result for uniprot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944" y="12738628"/>
            <a:ext cx="149356" cy="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Image result for uniprot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34" y="6505258"/>
            <a:ext cx="714135" cy="3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00000">
            <a:off x="10745199" y="2406924"/>
            <a:ext cx="1237507" cy="277845"/>
          </a:xfrm>
          <a:prstGeom prst="rect">
            <a:avLst/>
          </a:prstGeom>
        </p:spPr>
      </p:pic>
      <p:pic>
        <p:nvPicPr>
          <p:cNvPr id="6170" name="Picture 26" descr="Image result for gene ontology GO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23" y="6264713"/>
            <a:ext cx="408614" cy="40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3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9034" y="643513"/>
            <a:ext cx="861485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Metatranscriptomics</a:t>
            </a:r>
            <a:r>
              <a:rPr lang="en-US" altLang="en-US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gene level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73135" y="5553318"/>
            <a:ext cx="24424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genome: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~3,000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Mbp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~20,000 genes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267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893" y="1564092"/>
            <a:ext cx="4297739" cy="38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49034" y="1773904"/>
            <a:ext cx="4886325" cy="3399678"/>
            <a:chOff x="649034" y="1509206"/>
            <a:chExt cx="4886325" cy="3399678"/>
          </a:xfrm>
        </p:grpSpPr>
        <p:pic>
          <p:nvPicPr>
            <p:cNvPr id="11266" name="Picture 2" descr="https://lh3.googleusercontent.com/xzw0h6DMi5Ixc00rl3TqHlfB3o7UD91t1LenbluVSs_2-xPy0vPdqvRaYaeRlmSa8GX5j0M2CObGzf4EhzehoCNlpSqroBINIiQHs4xV1e6gPhDH0ap1yx-j6oGeG8Q_J87ZeERFlI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248"/>
            <a:stretch/>
          </p:blipFill>
          <p:spPr bwMode="auto">
            <a:xfrm>
              <a:off x="649034" y="1509206"/>
              <a:ext cx="4886325" cy="339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https://lh3.googleusercontent.com/xzw0h6DMi5Ixc00rl3TqHlfB3o7UD91t1LenbluVSs_2-xPy0vPdqvRaYaeRlmSa8GX5j0M2CObGzf4EhzehoCNlpSqroBINIiQHs4xV1e6gPhDH0ap1yx-j6oGeG8Q_J87ZeERFlI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7" t="76751" r="14610" b="2388"/>
            <a:stretch/>
          </p:blipFill>
          <p:spPr bwMode="auto">
            <a:xfrm>
              <a:off x="4006516" y="4029574"/>
              <a:ext cx="818148" cy="878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8083324" y="5553318"/>
            <a:ext cx="2037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coli 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genome: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 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Mbp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~5,000 genes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700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988" y="440209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Group 89"/>
          <p:cNvGrpSpPr/>
          <p:nvPr/>
        </p:nvGrpSpPr>
        <p:grpSpPr>
          <a:xfrm>
            <a:off x="889665" y="4469893"/>
            <a:ext cx="1564777" cy="1088699"/>
            <a:chOff x="649034" y="1509206"/>
            <a:chExt cx="4886325" cy="3399678"/>
          </a:xfrm>
        </p:grpSpPr>
        <p:pic>
          <p:nvPicPr>
            <p:cNvPr id="91" name="Picture 2" descr="https://lh3.googleusercontent.com/xzw0h6DMi5Ixc00rl3TqHlfB3o7UD91t1LenbluVSs_2-xPy0vPdqvRaYaeRlmSa8GX5j0M2CObGzf4EhzehoCNlpSqroBINIiQHs4xV1e6gPhDH0ap1yx-j6oGeG8Q_J87ZeERFlIs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248"/>
            <a:stretch/>
          </p:blipFill>
          <p:spPr bwMode="auto">
            <a:xfrm>
              <a:off x="649034" y="1509206"/>
              <a:ext cx="4886325" cy="339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4" descr="https://lh3.googleusercontent.com/xzw0h6DMi5Ixc00rl3TqHlfB3o7UD91t1LenbluVSs_2-xPy0vPdqvRaYaeRlmSa8GX5j0M2CObGzf4EhzehoCNlpSqroBINIiQHs4xV1e6gPhDH0ap1yx-j6oGeG8Q_J87ZeERFlIs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7" t="76751" r="14610" b="2388"/>
            <a:stretch/>
          </p:blipFill>
          <p:spPr bwMode="auto">
            <a:xfrm>
              <a:off x="4006516" y="4029574"/>
              <a:ext cx="818148" cy="878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Rectangle 1"/>
          <p:cNvSpPr>
            <a:spLocks noChangeArrowheads="1"/>
          </p:cNvSpPr>
          <p:nvPr/>
        </p:nvSpPr>
        <p:spPr bwMode="auto">
          <a:xfrm>
            <a:off x="623308" y="5673633"/>
            <a:ext cx="24424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genome: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~3,000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Mbp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~20,000 genes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55372" y="5483401"/>
            <a:ext cx="46522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Microbial metagenome: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~150,000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Mbp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of reference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&gt;100,000 gene families (for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E coli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alone!) and counting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95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083" y="2858043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208" y="3706267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35" y="2375057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77" y="601878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55" y="133502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99" y="2728433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014" y="2601253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83" y="2797887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28" y="2228391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355" y="2103947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010" y="1840628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282" y="215396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12" y="3012848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014" y="350068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628" y="3939612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708" y="2875099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96" y="972337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77" y="200446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15" y="115745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388" y="455449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07" y="4697613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01" y="170315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387" y="4012932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47" y="1002935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92" y="357441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35" y="4012932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136" y="406510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77" y="754278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296" y="1124737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15" y="130985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647" y="1155335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10" y="2683289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729" y="3053748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148" y="3238865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080" y="308434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44" y="1928873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3" y="2299332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382" y="2484449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314" y="2329930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87" y="28230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906" y="652763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325" y="837880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257" y="683361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78" y="257945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97" y="62840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816" y="813521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48" y="659002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91" y="5297419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585" y="304125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291" y="5237263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036" y="4667767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18" y="428000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585" y="4443842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23" y="3596830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855" y="3442311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985" y="319365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323" y="3749230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255" y="3594711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37" y="549312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652" y="4368249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71" y="4738708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990" y="4923825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005" y="3067780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8" y="2420621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22" y="16445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828" y="2360465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73" y="1790969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55" y="140320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22" y="1567044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60" y="720032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92" y="565513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22" y="31685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860" y="872432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92" y="717913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74" y="2616326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89" y="1491451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108" y="1861910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7" y="2047027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3" descr="https://lh4.googleusercontent.com/-5bBc96tAOT6gn1v8MQlGtfRwWzQxNtkjtodduQfk9KDqqSqhHVLFO3t0qVb9F1OLBsCm48wUPPl6EtDou_1W6FLg0bnsAAjBjNymB5PVr1PZX4wegUHlakzD5VaPLRrAu10KucCEQ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42" y="190982"/>
            <a:ext cx="1119854" cy="10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8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09142" y="436553"/>
            <a:ext cx="2781300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Metagenomics Study</a:t>
            </a:r>
          </a:p>
        </p:txBody>
      </p:sp>
      <p:sp>
        <p:nvSpPr>
          <p:cNvPr id="5" name="Oval 4"/>
          <p:cNvSpPr/>
          <p:nvPr/>
        </p:nvSpPr>
        <p:spPr>
          <a:xfrm>
            <a:off x="8102502" y="1819760"/>
            <a:ext cx="233362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Whole Genome</a:t>
            </a:r>
          </a:p>
        </p:txBody>
      </p:sp>
      <p:sp>
        <p:nvSpPr>
          <p:cNvPr id="6" name="Oval 5"/>
          <p:cNvSpPr/>
          <p:nvPr/>
        </p:nvSpPr>
        <p:spPr>
          <a:xfrm>
            <a:off x="2144615" y="1943585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Amplicon</a:t>
            </a:r>
          </a:p>
        </p:txBody>
      </p:sp>
      <p:sp>
        <p:nvSpPr>
          <p:cNvPr id="7" name="Oval 6"/>
          <p:cNvSpPr/>
          <p:nvPr/>
        </p:nvSpPr>
        <p:spPr>
          <a:xfrm>
            <a:off x="8000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OUT/Clustering</a:t>
            </a:r>
          </a:p>
        </p:txBody>
      </p:sp>
      <p:sp>
        <p:nvSpPr>
          <p:cNvPr id="8" name="Oval 7"/>
          <p:cNvSpPr/>
          <p:nvPr/>
        </p:nvSpPr>
        <p:spPr>
          <a:xfrm>
            <a:off x="33527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 alignment</a:t>
            </a:r>
          </a:p>
        </p:txBody>
      </p:sp>
      <p:sp>
        <p:nvSpPr>
          <p:cNvPr id="9" name="Oval 8"/>
          <p:cNvSpPr/>
          <p:nvPr/>
        </p:nvSpPr>
        <p:spPr>
          <a:xfrm>
            <a:off x="67817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Biomarkers</a:t>
            </a:r>
          </a:p>
        </p:txBody>
      </p:sp>
      <p:sp>
        <p:nvSpPr>
          <p:cNvPr id="10" name="Oval 9"/>
          <p:cNvSpPr/>
          <p:nvPr/>
        </p:nvSpPr>
        <p:spPr>
          <a:xfrm>
            <a:off x="93344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Full Reference</a:t>
            </a:r>
          </a:p>
        </p:txBody>
      </p:sp>
      <p:sp>
        <p:nvSpPr>
          <p:cNvPr id="11" name="Oval 10"/>
          <p:cNvSpPr/>
          <p:nvPr/>
        </p:nvSpPr>
        <p:spPr>
          <a:xfrm>
            <a:off x="9143998" y="5250400"/>
            <a:ext cx="1366838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Assembly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29911" y="5250400"/>
            <a:ext cx="1366838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Piecemeal</a:t>
            </a:r>
          </a:p>
        </p:txBody>
      </p:sp>
      <p:sp>
        <p:nvSpPr>
          <p:cNvPr id="13" name="Oval 12"/>
          <p:cNvSpPr/>
          <p:nvPr/>
        </p:nvSpPr>
        <p:spPr>
          <a:xfrm>
            <a:off x="3267076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Amplicon DB</a:t>
            </a:r>
          </a:p>
        </p:txBody>
      </p:sp>
      <p:sp>
        <p:nvSpPr>
          <p:cNvPr id="14" name="Oval 13"/>
          <p:cNvSpPr/>
          <p:nvPr/>
        </p:nvSpPr>
        <p:spPr>
          <a:xfrm>
            <a:off x="4857750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Whole genome</a:t>
            </a:r>
          </a:p>
        </p:txBody>
      </p:sp>
      <p:sp>
        <p:nvSpPr>
          <p:cNvPr id="15" name="Oval 14"/>
          <p:cNvSpPr/>
          <p:nvPr/>
        </p:nvSpPr>
        <p:spPr>
          <a:xfrm>
            <a:off x="76201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Reference-based</a:t>
            </a:r>
          </a:p>
        </p:txBody>
      </p:sp>
      <p:sp>
        <p:nvSpPr>
          <p:cNvPr id="16" name="Oval 15"/>
          <p:cNvSpPr/>
          <p:nvPr/>
        </p:nvSpPr>
        <p:spPr>
          <a:xfrm>
            <a:off x="1666875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novo</a:t>
            </a:r>
          </a:p>
        </p:txBody>
      </p:sp>
      <p:pic>
        <p:nvPicPr>
          <p:cNvPr id="5125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5220">
            <a:off x="831055" y="5972069"/>
            <a:ext cx="949841" cy="3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1793449">
            <a:off x="94984" y="5899513"/>
            <a:ext cx="694557" cy="4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lh6.googleusercontent.com/tvl-hDbnBPdBcwEyuNjfyU3aAumN_ljTyKPck1Os1yN4rb0nLI5p4qAVn_HewnbyEsj0UoenNImNIPU2LxDcINNClvoVOxoIJB3HDeuTRfsJzatzd8FDLMSk6_dEXTUEFBgVufw_pf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93" y="4177214"/>
            <a:ext cx="727616" cy="3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https://lh4.googleusercontent.com/Xmyd2IIZEzQH1-bdYRD5OlEUhJ7X0WGGmO86XBpNzj7LS7IBddHk26rw7ln4uhdkXFzvxIWEgST0u3gx3LaRVtslAwdy5B7nyldbykydaq91YDRvKT12Nq04sLBINdfJywMsOQAQjv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93" y="4204008"/>
            <a:ext cx="671339" cy="6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Image result for uclus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6" t="8462" r="35241" b="42587"/>
          <a:stretch/>
        </p:blipFill>
        <p:spPr bwMode="auto">
          <a:xfrm rot="20721451">
            <a:off x="744707" y="3622212"/>
            <a:ext cx="903257" cy="2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Image result for dada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67">
            <a:off x="2331794" y="3637157"/>
            <a:ext cx="811712" cy="2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EGAN6-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842" y="5599496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7641">
            <a:off x="3962045" y="5883525"/>
            <a:ext cx="964151" cy="3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1569137">
            <a:off x="3214082" y="5896858"/>
            <a:ext cx="705020" cy="4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static.pubmed.gov/portal/portal3rc.fcgi/4156957/img/3361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 bwMode="auto">
          <a:xfrm>
            <a:off x="5189732" y="6000138"/>
            <a:ext cx="847227" cy="3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MEGAN6-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085">
            <a:off x="11719545" y="5293010"/>
            <a:ext cx="377424" cy="3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 rot="20662609">
            <a:off x="10525576" y="5355151"/>
            <a:ext cx="1179451" cy="271274"/>
            <a:chOff x="4676776" y="2802402"/>
            <a:chExt cx="952499" cy="219075"/>
          </a:xfrm>
        </p:grpSpPr>
        <p:sp>
          <p:nvSpPr>
            <p:cNvPr id="41" name="Rectangle 40"/>
            <p:cNvSpPr/>
            <p:nvPr/>
          </p:nvSpPr>
          <p:spPr>
            <a:xfrm>
              <a:off x="4676776" y="2802402"/>
              <a:ext cx="952499" cy="19797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19" descr="https://www.mg-rast.org/images/MGRAST_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64" y="2802402"/>
              <a:ext cx="861148" cy="21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/>
          <p:cNvSpPr/>
          <p:nvPr/>
        </p:nvSpPr>
        <p:spPr>
          <a:xfrm>
            <a:off x="9386556" y="5994838"/>
            <a:ext cx="847726" cy="243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MEGAHIT</a:t>
            </a:r>
          </a:p>
        </p:txBody>
      </p:sp>
      <p:pic>
        <p:nvPicPr>
          <p:cNvPr id="5145" name="Picture 25" descr="https://bitbucket.org/repo/49y6o9/images/2814622477-biobakery_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6876">
            <a:off x="6957627" y="4242002"/>
            <a:ext cx="1041895" cy="41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https://ccb.jhu.edu/software/kraken/kraken-logo-t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0" b="33442"/>
          <a:stretch/>
        </p:blipFill>
        <p:spPr bwMode="auto">
          <a:xfrm>
            <a:off x="10955626" y="5969549"/>
            <a:ext cx="903233" cy="2686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5149" name="Picture 29" descr="Image result for metaphla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3466">
            <a:off x="8325855" y="4171338"/>
            <a:ext cx="552831" cy="5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static.pubmed.gov/portal/portal3rc.fcgi/4156957/img/3361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 bwMode="auto">
          <a:xfrm rot="20908352">
            <a:off x="10910556" y="4191516"/>
            <a:ext cx="802076" cy="35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https://lh6.googleusercontent.com/tvl-hDbnBPdBcwEyuNjfyU3aAumN_ljTyKPck1Os1yN4rb0nLI5p4qAVn_HewnbyEsj0UoenNImNIPU2LxDcINNClvoVOxoIJB3HDeuTRfsJzatzd8FDLMSk6_dEXTUEFBgVufw_pf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72" y="2156240"/>
            <a:ext cx="686480" cy="3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1" descr="https://lh4.googleusercontent.com/Xmyd2IIZEzQH1-bdYRD5OlEUhJ7X0WGGmO86XBpNzj7LS7IBddHk26rw7ln4uhdkXFzvxIWEgST0u3gx3LaRVtslAwdy5B7nyldbykydaq91YDRvKT12Nq04sLBINdfJywMsOQAQjv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43" y="1965739"/>
            <a:ext cx="633385" cy="6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RD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59" y="2584924"/>
            <a:ext cx="708711" cy="5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" idx="3"/>
            <a:endCxn id="6" idx="7"/>
          </p:cNvCxnSpPr>
          <p:nvPr/>
        </p:nvCxnSpPr>
        <p:spPr>
          <a:xfrm flipH="1">
            <a:off x="4152749" y="1314603"/>
            <a:ext cx="563705" cy="779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" idx="5"/>
          </p:cNvCxnSpPr>
          <p:nvPr/>
        </p:nvCxnSpPr>
        <p:spPr>
          <a:xfrm>
            <a:off x="6683130" y="1314603"/>
            <a:ext cx="1529537" cy="779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</p:cNvCxnSpPr>
          <p:nvPr/>
        </p:nvCxnSpPr>
        <p:spPr>
          <a:xfrm flipH="1">
            <a:off x="2144615" y="2821635"/>
            <a:ext cx="344541" cy="71844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" idx="5"/>
          </p:cNvCxnSpPr>
          <p:nvPr/>
        </p:nvCxnSpPr>
        <p:spPr>
          <a:xfrm>
            <a:off x="4152749" y="2821635"/>
            <a:ext cx="236941" cy="7330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7" idx="3"/>
            <a:endCxn id="15" idx="0"/>
          </p:cNvCxnSpPr>
          <p:nvPr/>
        </p:nvCxnSpPr>
        <p:spPr>
          <a:xfrm flipH="1">
            <a:off x="819151" y="4418134"/>
            <a:ext cx="325488" cy="8322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16" idx="0"/>
          </p:cNvCxnSpPr>
          <p:nvPr/>
        </p:nvCxnSpPr>
        <p:spPr>
          <a:xfrm>
            <a:off x="2316885" y="4514168"/>
            <a:ext cx="92940" cy="7362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13" idx="0"/>
          </p:cNvCxnSpPr>
          <p:nvPr/>
        </p:nvCxnSpPr>
        <p:spPr>
          <a:xfrm flipH="1">
            <a:off x="4010026" y="4555255"/>
            <a:ext cx="261193" cy="69514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31847" y="4555227"/>
            <a:ext cx="278327" cy="7510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0818771" y="4555227"/>
            <a:ext cx="272322" cy="7510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10030778" y="4566670"/>
            <a:ext cx="238805" cy="7027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 rot="1319335">
            <a:off x="3228672" y="4215940"/>
            <a:ext cx="1178285" cy="307678"/>
            <a:chOff x="3262440" y="3023522"/>
            <a:chExt cx="862784" cy="225293"/>
          </a:xfrm>
        </p:grpSpPr>
        <p:pic>
          <p:nvPicPr>
            <p:cNvPr id="5141" name="Picture 21" descr="https://lh6.googleusercontent.com/uEewJwZeOg048pwQ6fnyT8Dk3LJv0UlZ4S9BanH5CkEI9lHOmR2tDRKWUOrtp_H6sxjU4RuuhSx8vSLUEzhJec3Dfpau6NngIPcbii4vw7PbxOWnAgQ44nwYwbz2bDshNEGZSRZ1Mf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3" t="37778" r="12610" b="24108"/>
            <a:stretch/>
          </p:blipFill>
          <p:spPr bwMode="auto">
            <a:xfrm>
              <a:off x="3329864" y="3023522"/>
              <a:ext cx="795360" cy="22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262440" y="3049021"/>
              <a:ext cx="824558" cy="1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PathoScope</a:t>
              </a:r>
              <a:endParaRPr lang="en-US" sz="1100" dirty="0"/>
            </a:p>
          </p:txBody>
        </p:sp>
      </p:grpSp>
      <p:grpSp>
        <p:nvGrpSpPr>
          <p:cNvPr id="20" name="Group 19"/>
          <p:cNvGrpSpPr/>
          <p:nvPr/>
        </p:nvGrpSpPr>
        <p:grpSpPr>
          <a:xfrm rot="20662609">
            <a:off x="4741561" y="4235861"/>
            <a:ext cx="1300807" cy="299186"/>
            <a:chOff x="4676776" y="2802402"/>
            <a:chExt cx="952499" cy="219075"/>
          </a:xfrm>
        </p:grpSpPr>
        <p:sp>
          <p:nvSpPr>
            <p:cNvPr id="19" name="Rectangle 18"/>
            <p:cNvSpPr/>
            <p:nvPr/>
          </p:nvSpPr>
          <p:spPr>
            <a:xfrm>
              <a:off x="4676776" y="2802402"/>
              <a:ext cx="952499" cy="19797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39" name="Picture 19" descr="https://www.mg-rast.org/images/MGRAST_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64" y="2802402"/>
              <a:ext cx="861148" cy="21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 rot="1319335">
            <a:off x="9243097" y="4259413"/>
            <a:ext cx="1178285" cy="307678"/>
            <a:chOff x="3262440" y="3023522"/>
            <a:chExt cx="862784" cy="225293"/>
          </a:xfrm>
        </p:grpSpPr>
        <p:pic>
          <p:nvPicPr>
            <p:cNvPr id="81" name="Picture 21" descr="https://lh6.googleusercontent.com/uEewJwZeOg048pwQ6fnyT8Dk3LJv0UlZ4S9BanH5CkEI9lHOmR2tDRKWUOrtp_H6sxjU4RuuhSx8vSLUEzhJec3Dfpau6NngIPcbii4vw7PbxOWnAgQ44nwYwbz2bDshNEGZSRZ1Mf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3" t="37778" r="12610" b="24108"/>
            <a:stretch/>
          </p:blipFill>
          <p:spPr bwMode="auto">
            <a:xfrm>
              <a:off x="3329864" y="3023522"/>
              <a:ext cx="795360" cy="22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3262440" y="3049021"/>
              <a:ext cx="824558" cy="1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PathoScope</a:t>
              </a:r>
              <a:endParaRPr lang="en-US" sz="1100" dirty="0"/>
            </a:p>
          </p:txBody>
        </p:sp>
      </p:grpSp>
      <p:cxnSp>
        <p:nvCxnSpPr>
          <p:cNvPr id="83" name="Straight Arrow Connector 82"/>
          <p:cNvCxnSpPr>
            <a:stCxn id="5" idx="3"/>
            <a:endCxn id="9" idx="0"/>
          </p:cNvCxnSpPr>
          <p:nvPr/>
        </p:nvCxnSpPr>
        <p:spPr>
          <a:xfrm flipH="1">
            <a:off x="7958136" y="2697810"/>
            <a:ext cx="486117" cy="84227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9956800" y="2727276"/>
            <a:ext cx="323353" cy="7948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15" descr="Image result for dada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67">
            <a:off x="2328651" y="5431062"/>
            <a:ext cx="811712" cy="2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Image result for integrated microbial genome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8208">
            <a:off x="4747717" y="3444690"/>
            <a:ext cx="323293" cy="3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PathoSystems Resource Integration Cent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955">
            <a:off x="9285978" y="1563646"/>
            <a:ext cx="715342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0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rMl7MoUa7hxHNpSaj2lc-lb6sZmJ0axhq2Ks3FLkFQq4FU36U8hTQSDPT8NOGqrWwFEvKn4lEF-EilOQRcxDhBaUPt1eZFbaCGnTrGjNHqolio_kcFdKsb1JSO-0jG_dWJLjFly1Jh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3999" r="16959" b="16101"/>
          <a:stretch/>
        </p:blipFill>
        <p:spPr bwMode="auto">
          <a:xfrm>
            <a:off x="628650" y="504825"/>
            <a:ext cx="1106805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1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09142" y="436553"/>
            <a:ext cx="2781300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Metagenomics Study</a:t>
            </a:r>
          </a:p>
        </p:txBody>
      </p:sp>
      <p:sp>
        <p:nvSpPr>
          <p:cNvPr id="5" name="Oval 4"/>
          <p:cNvSpPr/>
          <p:nvPr/>
        </p:nvSpPr>
        <p:spPr>
          <a:xfrm>
            <a:off x="8102502" y="1819760"/>
            <a:ext cx="233362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Whole Genome</a:t>
            </a:r>
          </a:p>
        </p:txBody>
      </p:sp>
      <p:sp>
        <p:nvSpPr>
          <p:cNvPr id="6" name="Oval 5"/>
          <p:cNvSpPr/>
          <p:nvPr/>
        </p:nvSpPr>
        <p:spPr>
          <a:xfrm>
            <a:off x="2144615" y="1943585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Amplicon</a:t>
            </a:r>
          </a:p>
        </p:txBody>
      </p:sp>
      <p:sp>
        <p:nvSpPr>
          <p:cNvPr id="7" name="Oval 6"/>
          <p:cNvSpPr/>
          <p:nvPr/>
        </p:nvSpPr>
        <p:spPr>
          <a:xfrm>
            <a:off x="8000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OTU/Clustering</a:t>
            </a:r>
          </a:p>
        </p:txBody>
      </p:sp>
      <p:sp>
        <p:nvSpPr>
          <p:cNvPr id="8" name="Oval 7"/>
          <p:cNvSpPr/>
          <p:nvPr/>
        </p:nvSpPr>
        <p:spPr>
          <a:xfrm>
            <a:off x="33527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 alignment</a:t>
            </a:r>
          </a:p>
        </p:txBody>
      </p:sp>
      <p:sp>
        <p:nvSpPr>
          <p:cNvPr id="9" name="Oval 8"/>
          <p:cNvSpPr/>
          <p:nvPr/>
        </p:nvSpPr>
        <p:spPr>
          <a:xfrm>
            <a:off x="67817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Biomarkers</a:t>
            </a:r>
          </a:p>
        </p:txBody>
      </p:sp>
      <p:sp>
        <p:nvSpPr>
          <p:cNvPr id="10" name="Oval 9"/>
          <p:cNvSpPr/>
          <p:nvPr/>
        </p:nvSpPr>
        <p:spPr>
          <a:xfrm>
            <a:off x="9334498" y="3540084"/>
            <a:ext cx="2352675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Full Reference</a:t>
            </a:r>
          </a:p>
        </p:txBody>
      </p:sp>
      <p:sp>
        <p:nvSpPr>
          <p:cNvPr id="11" name="Oval 10"/>
          <p:cNvSpPr/>
          <p:nvPr/>
        </p:nvSpPr>
        <p:spPr>
          <a:xfrm>
            <a:off x="9143998" y="5250400"/>
            <a:ext cx="1366838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Assembly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29911" y="5250400"/>
            <a:ext cx="1366838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Piecemeal</a:t>
            </a:r>
          </a:p>
        </p:txBody>
      </p:sp>
      <p:sp>
        <p:nvSpPr>
          <p:cNvPr id="13" name="Oval 12"/>
          <p:cNvSpPr/>
          <p:nvPr/>
        </p:nvSpPr>
        <p:spPr>
          <a:xfrm>
            <a:off x="3267076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Amplicon DB</a:t>
            </a:r>
          </a:p>
        </p:txBody>
      </p:sp>
      <p:sp>
        <p:nvSpPr>
          <p:cNvPr id="14" name="Oval 13"/>
          <p:cNvSpPr/>
          <p:nvPr/>
        </p:nvSpPr>
        <p:spPr>
          <a:xfrm>
            <a:off x="4857750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Whole genome</a:t>
            </a:r>
          </a:p>
        </p:txBody>
      </p:sp>
      <p:sp>
        <p:nvSpPr>
          <p:cNvPr id="15" name="Oval 14"/>
          <p:cNvSpPr/>
          <p:nvPr/>
        </p:nvSpPr>
        <p:spPr>
          <a:xfrm>
            <a:off x="76201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Reference-based</a:t>
            </a:r>
          </a:p>
        </p:txBody>
      </p:sp>
      <p:sp>
        <p:nvSpPr>
          <p:cNvPr id="16" name="Oval 15"/>
          <p:cNvSpPr/>
          <p:nvPr/>
        </p:nvSpPr>
        <p:spPr>
          <a:xfrm>
            <a:off x="1666875" y="5250400"/>
            <a:ext cx="1485899" cy="1028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 novo</a:t>
            </a:r>
          </a:p>
        </p:txBody>
      </p:sp>
      <p:pic>
        <p:nvPicPr>
          <p:cNvPr id="5125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5220">
            <a:off x="831055" y="5972069"/>
            <a:ext cx="949841" cy="37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1793449">
            <a:off x="94984" y="5899513"/>
            <a:ext cx="694557" cy="4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lh6.googleusercontent.com/tvl-hDbnBPdBcwEyuNjfyU3aAumN_ljTyKPck1Os1yN4rb0nLI5p4qAVn_HewnbyEsj0UoenNImNIPU2LxDcINNClvoVOxoIJB3HDeuTRfsJzatzd8FDLMSk6_dEXTUEFBgVufw_pf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93" y="4177214"/>
            <a:ext cx="727616" cy="3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https://lh4.googleusercontent.com/Xmyd2IIZEzQH1-bdYRD5OlEUhJ7X0WGGmO86XBpNzj7LS7IBddHk26rw7ln4uhdkXFzvxIWEgST0u3gx3LaRVtslAwdy5B7nyldbykydaq91YDRvKT12Nq04sLBINdfJywMsOQAQjv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93" y="4204008"/>
            <a:ext cx="671339" cy="6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Image result for uclus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6" t="8462" r="35241" b="42587"/>
          <a:stretch/>
        </p:blipFill>
        <p:spPr bwMode="auto">
          <a:xfrm rot="20721451">
            <a:off x="744707" y="3622212"/>
            <a:ext cx="903257" cy="2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Image result for dada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67">
            <a:off x="2331794" y="3637157"/>
            <a:ext cx="811712" cy="2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EGAN6-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842" y="5599496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ttps://lh4.googleusercontent.com/uCSeZ_I_ldP8WZxu-bDN6ENxMujLHAfvrD9_A78xwSiTxsdJcVCMxzsgVHKAq01xA5KYoqr1_WNVq4gCV2b3YY1BYUSsa83tqTlazLjtUpz1Fu1EzQHaD7JSo6OCx_IG5MOWein6-h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7641">
            <a:off x="3962045" y="5883525"/>
            <a:ext cx="964151" cy="3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https://lh5.googleusercontent.com/8T-yomNqOH9L4hiKWJ1lIeB9f8Mwx6CCpUrUEn78tyrU_TRqXdJU-VHd4Wd4EK3dWVlxcfS6wgItgNF-uAuDK950NTe7jJSL4suQfGNZ8HiuKRwPQEMjgB_xHv6KOi145VvgTFYffq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83"/>
          <a:stretch/>
        </p:blipFill>
        <p:spPr bwMode="auto">
          <a:xfrm rot="1569137">
            <a:off x="3214082" y="5896858"/>
            <a:ext cx="705020" cy="4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static.pubmed.gov/portal/portal3rc.fcgi/4156957/img/3361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 bwMode="auto">
          <a:xfrm>
            <a:off x="5189732" y="6000138"/>
            <a:ext cx="847227" cy="3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MEGAN6-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085">
            <a:off x="11719545" y="5293010"/>
            <a:ext cx="377424" cy="3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 rot="20662609">
            <a:off x="10525576" y="5355151"/>
            <a:ext cx="1179451" cy="271274"/>
            <a:chOff x="4676776" y="2802402"/>
            <a:chExt cx="952499" cy="219075"/>
          </a:xfrm>
        </p:grpSpPr>
        <p:sp>
          <p:nvSpPr>
            <p:cNvPr id="41" name="Rectangle 40"/>
            <p:cNvSpPr/>
            <p:nvPr/>
          </p:nvSpPr>
          <p:spPr>
            <a:xfrm>
              <a:off x="4676776" y="2802402"/>
              <a:ext cx="952499" cy="19797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19" descr="https://www.mg-rast.org/images/MGRAST_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64" y="2802402"/>
              <a:ext cx="861148" cy="21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/>
          <p:cNvSpPr/>
          <p:nvPr/>
        </p:nvSpPr>
        <p:spPr>
          <a:xfrm>
            <a:off x="9386556" y="5994838"/>
            <a:ext cx="847726" cy="243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MEGAHIT</a:t>
            </a:r>
          </a:p>
        </p:txBody>
      </p:sp>
      <p:pic>
        <p:nvPicPr>
          <p:cNvPr id="5145" name="Picture 25" descr="https://bitbucket.org/repo/49y6o9/images/2814622477-biobakery_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6876">
            <a:off x="6957627" y="4242002"/>
            <a:ext cx="1041895" cy="41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https://ccb.jhu.edu/software/kraken/kraken-logo-t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0" b="33442"/>
          <a:stretch/>
        </p:blipFill>
        <p:spPr bwMode="auto">
          <a:xfrm>
            <a:off x="10955626" y="5969549"/>
            <a:ext cx="903233" cy="2686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5149" name="Picture 29" descr="Image result for metaphla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3466">
            <a:off x="8325855" y="4171338"/>
            <a:ext cx="552831" cy="5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static.pubmed.gov/portal/portal3rc.fcgi/4156957/img/3361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3"/>
          <a:stretch/>
        </p:blipFill>
        <p:spPr bwMode="auto">
          <a:xfrm rot="20908352">
            <a:off x="10910556" y="4191516"/>
            <a:ext cx="802076" cy="35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https://lh6.googleusercontent.com/tvl-hDbnBPdBcwEyuNjfyU3aAumN_ljTyKPck1Os1yN4rb0nLI5p4qAVn_HewnbyEsj0UoenNImNIPU2LxDcINNClvoVOxoIJB3HDeuTRfsJzatzd8FDLMSk6_dEXTUEFBgVufw_pf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72" y="2156240"/>
            <a:ext cx="686480" cy="3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1" descr="https://lh4.googleusercontent.com/Xmyd2IIZEzQH1-bdYRD5OlEUhJ7X0WGGmO86XBpNzj7LS7IBddHk26rw7ln4uhdkXFzvxIWEgST0u3gx3LaRVtslAwdy5B7nyldbykydaq91YDRvKT12Nq04sLBINdfJywMsOQAQjv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43" y="1965739"/>
            <a:ext cx="633385" cy="6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RD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59" y="2584924"/>
            <a:ext cx="708711" cy="5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" idx="3"/>
            <a:endCxn id="6" idx="7"/>
          </p:cNvCxnSpPr>
          <p:nvPr/>
        </p:nvCxnSpPr>
        <p:spPr>
          <a:xfrm flipH="1">
            <a:off x="4152749" y="1314603"/>
            <a:ext cx="563705" cy="7796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" idx="5"/>
          </p:cNvCxnSpPr>
          <p:nvPr/>
        </p:nvCxnSpPr>
        <p:spPr>
          <a:xfrm>
            <a:off x="6683130" y="1314603"/>
            <a:ext cx="1529537" cy="779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</p:cNvCxnSpPr>
          <p:nvPr/>
        </p:nvCxnSpPr>
        <p:spPr>
          <a:xfrm flipH="1">
            <a:off x="2144615" y="2821635"/>
            <a:ext cx="344541" cy="7184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" idx="5"/>
          </p:cNvCxnSpPr>
          <p:nvPr/>
        </p:nvCxnSpPr>
        <p:spPr>
          <a:xfrm>
            <a:off x="4152749" y="2821635"/>
            <a:ext cx="236941" cy="7330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7" idx="3"/>
            <a:endCxn id="15" idx="0"/>
          </p:cNvCxnSpPr>
          <p:nvPr/>
        </p:nvCxnSpPr>
        <p:spPr>
          <a:xfrm flipH="1">
            <a:off x="819151" y="4418134"/>
            <a:ext cx="325488" cy="8322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16" idx="0"/>
          </p:cNvCxnSpPr>
          <p:nvPr/>
        </p:nvCxnSpPr>
        <p:spPr>
          <a:xfrm>
            <a:off x="2316885" y="4514168"/>
            <a:ext cx="92940" cy="7362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13" idx="0"/>
          </p:cNvCxnSpPr>
          <p:nvPr/>
        </p:nvCxnSpPr>
        <p:spPr>
          <a:xfrm flipH="1">
            <a:off x="4010026" y="4555255"/>
            <a:ext cx="261193" cy="69514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31847" y="4555227"/>
            <a:ext cx="278327" cy="7510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0818771" y="4555227"/>
            <a:ext cx="272322" cy="7510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10030778" y="4566670"/>
            <a:ext cx="238805" cy="7027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 rot="1319335">
            <a:off x="3228672" y="4215940"/>
            <a:ext cx="1178285" cy="307678"/>
            <a:chOff x="3262440" y="3023522"/>
            <a:chExt cx="862784" cy="225293"/>
          </a:xfrm>
        </p:grpSpPr>
        <p:pic>
          <p:nvPicPr>
            <p:cNvPr id="5141" name="Picture 21" descr="https://lh6.googleusercontent.com/uEewJwZeOg048pwQ6fnyT8Dk3LJv0UlZ4S9BanH5CkEI9lHOmR2tDRKWUOrtp_H6sxjU4RuuhSx8vSLUEzhJec3Dfpau6NngIPcbii4vw7PbxOWnAgQ44nwYwbz2bDshNEGZSRZ1Mf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3" t="37778" r="12610" b="24108"/>
            <a:stretch/>
          </p:blipFill>
          <p:spPr bwMode="auto">
            <a:xfrm>
              <a:off x="3329864" y="3023522"/>
              <a:ext cx="795360" cy="22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262440" y="3049021"/>
              <a:ext cx="824558" cy="1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PathoScope</a:t>
              </a:r>
              <a:endParaRPr lang="en-US" sz="1100" dirty="0"/>
            </a:p>
          </p:txBody>
        </p:sp>
      </p:grpSp>
      <p:grpSp>
        <p:nvGrpSpPr>
          <p:cNvPr id="20" name="Group 19"/>
          <p:cNvGrpSpPr/>
          <p:nvPr/>
        </p:nvGrpSpPr>
        <p:grpSpPr>
          <a:xfrm rot="20662609">
            <a:off x="4741561" y="4235861"/>
            <a:ext cx="1300807" cy="299186"/>
            <a:chOff x="4676776" y="2802402"/>
            <a:chExt cx="952499" cy="219075"/>
          </a:xfrm>
        </p:grpSpPr>
        <p:sp>
          <p:nvSpPr>
            <p:cNvPr id="19" name="Rectangle 18"/>
            <p:cNvSpPr/>
            <p:nvPr/>
          </p:nvSpPr>
          <p:spPr>
            <a:xfrm>
              <a:off x="4676776" y="2802402"/>
              <a:ext cx="952499" cy="19797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39" name="Picture 19" descr="https://www.mg-rast.org/images/MGRAST_logo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764" y="2802402"/>
              <a:ext cx="861148" cy="21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 rot="1319335">
            <a:off x="9243097" y="4259413"/>
            <a:ext cx="1178285" cy="307678"/>
            <a:chOff x="3262440" y="3023522"/>
            <a:chExt cx="862784" cy="225293"/>
          </a:xfrm>
        </p:grpSpPr>
        <p:pic>
          <p:nvPicPr>
            <p:cNvPr id="81" name="Picture 21" descr="https://lh6.googleusercontent.com/uEewJwZeOg048pwQ6fnyT8Dk3LJv0UlZ4S9BanH5CkEI9lHOmR2tDRKWUOrtp_H6sxjU4RuuhSx8vSLUEzhJec3Dfpau6NngIPcbii4vw7PbxOWnAgQ44nwYwbz2bDshNEGZSRZ1Mf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3" t="37778" r="12610" b="24108"/>
            <a:stretch/>
          </p:blipFill>
          <p:spPr bwMode="auto">
            <a:xfrm>
              <a:off x="3329864" y="3023522"/>
              <a:ext cx="795360" cy="22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3262440" y="3049021"/>
              <a:ext cx="824558" cy="19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PathoScope</a:t>
              </a:r>
              <a:endParaRPr lang="en-US" sz="1100" dirty="0"/>
            </a:p>
          </p:txBody>
        </p:sp>
      </p:grpSp>
      <p:cxnSp>
        <p:nvCxnSpPr>
          <p:cNvPr id="83" name="Straight Arrow Connector 82"/>
          <p:cNvCxnSpPr>
            <a:stCxn id="5" idx="3"/>
            <a:endCxn id="9" idx="0"/>
          </p:cNvCxnSpPr>
          <p:nvPr/>
        </p:nvCxnSpPr>
        <p:spPr>
          <a:xfrm flipH="1">
            <a:off x="7958136" y="2697810"/>
            <a:ext cx="486117" cy="84227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9956800" y="2727276"/>
            <a:ext cx="323353" cy="7948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15" descr="Image result for dada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67">
            <a:off x="2328651" y="5431062"/>
            <a:ext cx="811712" cy="2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Image result for integrated microbial genomes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8208">
            <a:off x="4747717" y="3444690"/>
            <a:ext cx="323293" cy="3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Image result for PathoSystems Resource Integration Cent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955">
            <a:off x="9285978" y="1563646"/>
            <a:ext cx="715342" cy="45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79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215" y="677379"/>
            <a:ext cx="798468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 Taxonomic Units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Image result for operational taxonomic un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708" y="2295524"/>
            <a:ext cx="63055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3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36736" y="2650067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Empty Database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6736" y="3124200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6036736" y="3598333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7" name="Rectangle 6"/>
          <p:cNvSpPr/>
          <p:nvPr/>
        </p:nvSpPr>
        <p:spPr>
          <a:xfrm>
            <a:off x="6036736" y="4072466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8" name="Rectangle 7"/>
          <p:cNvSpPr/>
          <p:nvPr/>
        </p:nvSpPr>
        <p:spPr>
          <a:xfrm>
            <a:off x="6036736" y="4546599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9" name="Rectangle 8"/>
          <p:cNvSpPr/>
          <p:nvPr/>
        </p:nvSpPr>
        <p:spPr>
          <a:xfrm>
            <a:off x="6036736" y="5020732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36736" y="549486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6736" y="596899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36736" y="6443131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736" y="2085455"/>
            <a:ext cx="294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Sequencing reads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13405" y="2643201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13405" y="3117334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13405" y="35914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13405" y="4065600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13405" y="4539733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3405" y="5013866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13405" y="548799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13405" y="5962132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3405" y="643626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6970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50333" y="1574800"/>
            <a:ext cx="4673600" cy="505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7215" y="677379"/>
            <a:ext cx="88760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UCLUST Algorithm (and CD-HIT)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6735" y="2650067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6036735" y="3124200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7" name="Rectangle 6"/>
          <p:cNvSpPr/>
          <p:nvPr/>
        </p:nvSpPr>
        <p:spPr>
          <a:xfrm>
            <a:off x="6036735" y="3598333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8" name="Rectangle 7"/>
          <p:cNvSpPr/>
          <p:nvPr/>
        </p:nvSpPr>
        <p:spPr>
          <a:xfrm>
            <a:off x="6036735" y="4072466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9" name="Rectangle 8"/>
          <p:cNvSpPr/>
          <p:nvPr/>
        </p:nvSpPr>
        <p:spPr>
          <a:xfrm>
            <a:off x="6036735" y="4546599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36735" y="5020732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6735" y="549486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rgbClr val="0070C0"/>
                </a:solidFill>
              </a:rPr>
              <a:t>CCC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FF0000"/>
                </a:solidFill>
              </a:rPr>
              <a:t>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36735" y="5968998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1669" y="2189991"/>
            <a:ext cx="232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First read becomes a centroid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13404" y="2643201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13404" y="3117334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13404" y="35914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13404" y="4065600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3404" y="4539733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13404" y="5013866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13404" y="548799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3404" y="5962132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" name="Rectangle 1"/>
          <p:cNvSpPr/>
          <p:nvPr/>
        </p:nvSpPr>
        <p:spPr>
          <a:xfrm>
            <a:off x="550333" y="1706411"/>
            <a:ext cx="4673600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0000"/>
                </a:solidFill>
              </a:rPr>
              <a:t>TTT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rgbClr val="FFFF00"/>
                </a:solidFill>
              </a:rPr>
              <a:t>GG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TT</a:t>
            </a:r>
            <a:r>
              <a:rPr lang="en-US" sz="1400" dirty="0">
                <a:solidFill>
                  <a:srgbClr val="0070C0"/>
                </a:solidFill>
              </a:rPr>
              <a:t>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400" dirty="0">
                <a:solidFill>
                  <a:srgbClr val="FF0000"/>
                </a:solidFill>
              </a:rPr>
              <a:t>T</a:t>
            </a:r>
            <a:r>
              <a:rPr lang="en-US" sz="1400" dirty="0">
                <a:solidFill>
                  <a:srgbClr val="FFFF00"/>
                </a:solidFill>
              </a:rPr>
              <a:t>G</a:t>
            </a:r>
            <a:r>
              <a:rPr lang="en-US" sz="1400" dirty="0">
                <a:solidFill>
                  <a:srgbClr val="0070C0"/>
                </a:solidFill>
              </a:rPr>
              <a:t>CC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6735" y="6436265"/>
            <a:ext cx="5681133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GGGG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AA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TTTT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TTT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37200" y="6429399"/>
            <a:ext cx="44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59267" y="1730322"/>
            <a:ext cx="73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OTU_1</a:t>
            </a:r>
          </a:p>
        </p:txBody>
      </p:sp>
    </p:spTree>
    <p:extLst>
      <p:ext uri="{BB962C8B-B14F-4D97-AF65-F5344CB8AC3E}">
        <p14:creationId xmlns:p14="http://schemas.microsoft.com/office/powerpoint/2010/main" val="203103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875</Words>
  <Application>Microsoft Macintosh PowerPoint</Application>
  <PresentationFormat>Widescreen</PresentationFormat>
  <Paragraphs>498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Beyond the amplicon: advancing metagenomics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Boston University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Faits, Tyler, Samuel</dc:creator>
  <cp:lastModifiedBy>Microsoft Office User</cp:lastModifiedBy>
  <cp:revision>55</cp:revision>
  <dcterms:created xsi:type="dcterms:W3CDTF">2018-10-06T19:06:07Z</dcterms:created>
  <dcterms:modified xsi:type="dcterms:W3CDTF">2018-10-12T00:09:36Z</dcterms:modified>
</cp:coreProperties>
</file>